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62" r:id="rId3"/>
    <p:sldId id="323" r:id="rId4"/>
    <p:sldId id="352" r:id="rId5"/>
    <p:sldId id="334" r:id="rId6"/>
    <p:sldId id="363" r:id="rId7"/>
    <p:sldId id="364" r:id="rId8"/>
    <p:sldId id="365" r:id="rId9"/>
    <p:sldId id="35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FDBE"/>
    <a:srgbClr val="0099FF"/>
    <a:srgbClr val="FA8AFD"/>
    <a:srgbClr val="C379F7"/>
    <a:srgbClr val="7DAFFF"/>
    <a:srgbClr val="FDB26A"/>
    <a:srgbClr val="FF8178"/>
    <a:srgbClr val="FA8CFD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51" d="100"/>
          <a:sy n="51" d="100"/>
        </p:scale>
        <p:origin x="150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CD33-7EE1-B918-1A3D-C32068592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15D9E-A7C4-8DCF-8349-8E072C833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DA896-450F-5BA1-3F95-A6C675AB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C235F-5E19-214F-A641-AD5EBAFD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D62D3-6E99-2873-C9F1-7B974D55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9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9F51-A9E7-233B-FFE4-233F49A0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91911-5089-4C05-7DD6-1B3B9AF4E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005D-0D57-1EA8-55D1-D95F2A97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5E21-09BB-ED8A-F9B9-19DBC1E6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18842-4BE2-A049-81D9-ADF5CFA7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4F572-5795-D8A5-49AF-52A555AF2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8D6AA-6F80-91C9-53CD-B597A9FCF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BE13-0FBE-872E-CA83-E75D603C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ECE9-F15A-A41E-4D54-E8906183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8C8B-C3F3-4C7F-7B3E-C3F8877A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B50A-3A67-D01B-F39D-DAFC9F74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882EF-CE0E-9F54-21CE-6D53E940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03F9-9490-5E19-4379-71A5424F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9D94-A722-B30F-72D3-6372E547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73E1A-C4AA-8FFE-9B5B-9A18F121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B7E9-9305-5034-63A0-25B1EA20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ABDD-EA49-16B0-1093-A05145A7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A49DA-F44D-A951-552C-2C4F3029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FF0B-4E49-004E-3D48-CA89E318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37F12-CD1B-7046-0D7A-A86AD02C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EDE2-C6DF-3036-AD31-FE3483DA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75CB-CE5A-3BA0-48F9-B5A11979D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5EF44-FCDC-367D-78C6-12CE1192B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047B2-D7E8-5D52-E9E4-8565AAE8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EE2ED-A785-9A2A-F18C-62776D1A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2D69-41CB-9926-9417-AB4F5428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4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26B1-A822-E740-306F-F94A4BC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86D92-095F-905A-9340-2C91BF30A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87DE4-F4A3-D76D-2BAB-37CFCFB84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1FB43-87BC-103B-92D8-4D1193759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118E5-6DE0-AC2C-8BB6-244BB98D4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60A0E-EFD1-5D3E-1144-79CEDC1E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3FC64-A4A6-E3B0-F62F-6996642F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7B24B-7419-2694-E151-2481D43F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BC41-775D-8458-0C36-0CF965F4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E3F51-F3E3-DC1B-07BC-BA7621CA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4D647-5E63-07E0-6FCA-0CC61B42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9F66-0CE2-E457-2E94-500EFAAB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60A7A-76A6-CCF3-CA9B-3B39B941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446D1-8C0C-406C-52DB-9864D92F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9294A-601E-6523-CBFC-D137A975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3DEB-7306-7B0B-0000-A2A96738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6A47-4820-0C21-D2CD-6E199C95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2D286-DD09-CD59-D675-58E7F86B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90716-84B4-3826-1FEA-E8B52E7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761DE-114D-BF0C-8BA8-2C13DDB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FC0B-1158-C0E3-5DBD-08FB5B3B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F4E3-7B59-0BA8-24AB-781D0DE8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8EA1E-9970-9E74-4066-94BF36DA1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ADBD5-2C4D-4921-5FB3-E3D4FD448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9D4EB-3CEA-FAD7-62FF-57FED31E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92D94-7481-4B3B-9E89-AFFA5CCCEB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EC37C-01EC-E8DC-1A9B-4DC7224F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99DF2-AD99-D6D4-11CB-C0DD2E90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EA946-0343-453E-9835-ED88386A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2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F31701-E5A5-38DE-E252-C9B0224C9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8C9C2E-B710-DA59-24D4-A420E8981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4" y="3934136"/>
            <a:ext cx="11583404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29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Đ-BABYLON">
            <a:hlinkClick r:id="" action="ppaction://media"/>
            <a:extLst>
              <a:ext uri="{FF2B5EF4-FFF2-40B4-BE49-F238E27FC236}">
                <a16:creationId xmlns:a16="http://schemas.microsoft.com/office/drawing/2014/main" id="{9CF1AD64-98C0-365E-DEAC-53A5A357A4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81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CF385AE-1EF6-B2AA-C9A9-BE5DE8FF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1" b="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250BB-B1A0-EEA3-9DA7-4E062A7A4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07" y="207736"/>
            <a:ext cx="8413209" cy="3103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DDC15-D082-30B8-F5A9-F59BAE350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250" y="2963666"/>
            <a:ext cx="2591025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3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D56CED-2235-6BAF-3E8D-85CD2716D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ed and white text with black background&#10;&#10;AI-generated content may be incorrect.">
            <a:extLst>
              <a:ext uri="{FF2B5EF4-FFF2-40B4-BE49-F238E27FC236}">
                <a16:creationId xmlns:a16="http://schemas.microsoft.com/office/drawing/2014/main" id="{024E941E-8FB3-8074-416B-22707DE5D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09" y="2577192"/>
            <a:ext cx="9326971" cy="22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5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0FBFA8D8-5AAC-4B00-391B-BBB98BE3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" t="232" b="88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564838-B0D9-1282-4F04-67302282D07C}"/>
              </a:ext>
            </a:extLst>
          </p:cNvPr>
          <p:cNvSpPr/>
          <p:nvPr/>
        </p:nvSpPr>
        <p:spPr>
          <a:xfrm>
            <a:off x="307759" y="236813"/>
            <a:ext cx="11576482" cy="634154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F75FE-F80E-F8FF-87B2-02A548D9A6B2}"/>
              </a:ext>
            </a:extLst>
          </p:cNvPr>
          <p:cNvSpPr txBox="1"/>
          <p:nvPr/>
        </p:nvSpPr>
        <p:spPr>
          <a:xfrm>
            <a:off x="1063256" y="270799"/>
            <a:ext cx="10141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Tung một đồng xu 5 lần liên tiếp, ta có kết quả như bảng bên: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28BC2D-A08A-777B-6AD3-7BC25307E562}"/>
              </a:ext>
            </a:extLst>
          </p:cNvPr>
          <p:cNvGrpSpPr/>
          <p:nvPr/>
        </p:nvGrpSpPr>
        <p:grpSpPr>
          <a:xfrm>
            <a:off x="61899" y="96283"/>
            <a:ext cx="1035483" cy="865632"/>
            <a:chOff x="1398928" y="934998"/>
            <a:chExt cx="1010301" cy="84458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829AFC-22D8-0392-F22C-06DC2738F28A}"/>
                </a:ext>
              </a:extLst>
            </p:cNvPr>
            <p:cNvSpPr/>
            <p:nvPr/>
          </p:nvSpPr>
          <p:spPr>
            <a:xfrm>
              <a:off x="1398928" y="934998"/>
              <a:ext cx="832664" cy="84458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FE86B8-2B0B-445B-A321-5F6F8CFBD249}"/>
                </a:ext>
              </a:extLst>
            </p:cNvPr>
            <p:cNvSpPr txBox="1"/>
            <p:nvPr/>
          </p:nvSpPr>
          <p:spPr>
            <a:xfrm>
              <a:off x="1576565" y="1008675"/>
              <a:ext cx="832664" cy="69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468EC9B-0FB8-6C64-5B0E-990F9415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27" y="1622018"/>
            <a:ext cx="5095875" cy="2295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9F45F-B89C-9A27-C752-38DC1A3B1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927" y="971883"/>
            <a:ext cx="5387162" cy="3641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99E382-FEF9-39BB-5D89-2A756415C8D3}"/>
              </a:ext>
            </a:extLst>
          </p:cNvPr>
          <p:cNvSpPr txBox="1"/>
          <p:nvPr/>
        </p:nvSpPr>
        <p:spPr>
          <a:xfrm>
            <a:off x="744279" y="4619515"/>
            <a:ext cx="10141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a) Viết tỉ số giữa số lần xuất hiện mặt N với tổng số lần đã tung đồng xu.</a:t>
            </a:r>
          </a:p>
          <a:p>
            <a:pPr algn="just">
              <a:buClr>
                <a:srgbClr val="FF0000"/>
              </a:buClr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b) Viết tỉ số giữa số lần xuất hiện mặt S với tổng số lần đã tung đồng xu.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8F306C10-F9E9-C231-D163-00CF30A75FD3}"/>
                  </a:ext>
                </a:extLst>
              </p:cNvPr>
              <p:cNvSpPr/>
              <p:nvPr/>
            </p:nvSpPr>
            <p:spPr>
              <a:xfrm flipH="1">
                <a:off x="723014" y="4529469"/>
                <a:ext cx="10962166" cy="2232838"/>
              </a:xfrm>
              <a:prstGeom prst="wedgeRoundRectCallout">
                <a:avLst>
                  <a:gd name="adj1" fmla="val -50107"/>
                  <a:gd name="adj2" fmla="val -21954"/>
                  <a:gd name="adj3" fmla="val 16667"/>
                </a:avLst>
              </a:prstGeom>
              <a:solidFill>
                <a:srgbClr val="FFFFCC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 algn="just">
                  <a:buAutoNum type="alphaLcParenR"/>
                </a:pP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 số giữa số lần xuất hiện mặt N với tổng số lần đã tung đồng xu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000" i="1" dirty="0">
                  <a:solidFill>
                    <a:srgbClr val="E33A2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giữa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xuất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tung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xu </a:t>
                </a:r>
                <a:r>
                  <a:rPr lang="en-US" sz="3000" i="1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000" i="1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000" i="1" dirty="0">
                  <a:solidFill>
                    <a:srgbClr val="E33A2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8F306C10-F9E9-C231-D163-00CF30A75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3014" y="4529469"/>
                <a:ext cx="10962166" cy="2232838"/>
              </a:xfrm>
              <a:prstGeom prst="wedgeRoundRectCallout">
                <a:avLst>
                  <a:gd name="adj1" fmla="val -50107"/>
                  <a:gd name="adj2" fmla="val -21954"/>
                  <a:gd name="adj3" fmla="val 16667"/>
                </a:avLst>
              </a:prstGeom>
              <a:blipFill>
                <a:blip r:embed="rId5"/>
                <a:stretch>
                  <a:fillRect l="-222" t="-4582" b="-4313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2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0FBFA8D8-5AAC-4B00-391B-BBB98BE3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" t="232" b="88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564838-B0D9-1282-4F04-67302282D07C}"/>
              </a:ext>
            </a:extLst>
          </p:cNvPr>
          <p:cNvSpPr/>
          <p:nvPr/>
        </p:nvSpPr>
        <p:spPr>
          <a:xfrm>
            <a:off x="307759" y="236813"/>
            <a:ext cx="11576482" cy="634154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F75FE-F80E-F8FF-87B2-02A548D9A6B2}"/>
              </a:ext>
            </a:extLst>
          </p:cNvPr>
          <p:cNvSpPr txBox="1"/>
          <p:nvPr/>
        </p:nvSpPr>
        <p:spPr>
          <a:xfrm>
            <a:off x="1063256" y="270799"/>
            <a:ext cx="1014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“Quay kim trên vòng tròn”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28BC2D-A08A-777B-6AD3-7BC25307E562}"/>
              </a:ext>
            </a:extLst>
          </p:cNvPr>
          <p:cNvGrpSpPr/>
          <p:nvPr/>
        </p:nvGrpSpPr>
        <p:grpSpPr>
          <a:xfrm>
            <a:off x="61899" y="96283"/>
            <a:ext cx="1035483" cy="865632"/>
            <a:chOff x="1398928" y="934998"/>
            <a:chExt cx="1010301" cy="84458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829AFC-22D8-0392-F22C-06DC2738F28A}"/>
                </a:ext>
              </a:extLst>
            </p:cNvPr>
            <p:cNvSpPr/>
            <p:nvPr/>
          </p:nvSpPr>
          <p:spPr>
            <a:xfrm>
              <a:off x="1398928" y="934998"/>
              <a:ext cx="832664" cy="84458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FE86B8-2B0B-445B-A321-5F6F8CFBD249}"/>
                </a:ext>
              </a:extLst>
            </p:cNvPr>
            <p:cNvSpPr txBox="1"/>
            <p:nvPr/>
          </p:nvSpPr>
          <p:spPr>
            <a:xfrm>
              <a:off x="1576565" y="1008675"/>
              <a:ext cx="832664" cy="69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796CFFD-2316-B57F-4F42-9AE70DB43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309" y="416109"/>
            <a:ext cx="1447800" cy="1304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5F4CD4-6BF8-0375-17AA-D955C5191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029" y="1126165"/>
            <a:ext cx="7667625" cy="2819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3B5D49-6DB8-79F3-F9E4-D0784AABE565}"/>
              </a:ext>
            </a:extLst>
          </p:cNvPr>
          <p:cNvSpPr txBox="1"/>
          <p:nvPr/>
        </p:nvSpPr>
        <p:spPr>
          <a:xfrm>
            <a:off x="893136" y="4034725"/>
            <a:ext cx="10504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Hãy cho biết số lần kim dừng ở phần màu vàng, màu xanh, màu đỏ của hình tròn.</a:t>
            </a:r>
          </a:p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tỉ số giữa số lần kim dừng ở phần màu vàng và tổng số lần đã quay kim.</a:t>
            </a:r>
          </a:p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Viết tỉ số giữa số lần kim dừng ở phần màu đỏ và tổng số lần đã quay kim.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843E788F-472B-9AE2-D8FF-61185E88E4F5}"/>
                  </a:ext>
                </a:extLst>
              </p:cNvPr>
              <p:cNvSpPr/>
              <p:nvPr/>
            </p:nvSpPr>
            <p:spPr>
              <a:xfrm flipH="1">
                <a:off x="0" y="3965945"/>
                <a:ext cx="11993525" cy="2753832"/>
              </a:xfrm>
              <a:prstGeom prst="wedgeRoundRectCallout">
                <a:avLst>
                  <a:gd name="adj1" fmla="val -50107"/>
                  <a:gd name="adj2" fmla="val -21954"/>
                  <a:gd name="adj3" fmla="val 16667"/>
                </a:avLst>
              </a:prstGeom>
              <a:solidFill>
                <a:srgbClr val="FFFFCC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Kim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dừng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vàng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xanh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đỏ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0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kim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dừng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quay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kim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kim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dừng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đỏ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quay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kim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843E788F-472B-9AE2-D8FF-61185E88E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0" y="3965945"/>
                <a:ext cx="11993525" cy="2753832"/>
              </a:xfrm>
              <a:prstGeom prst="wedgeRoundRectCallout">
                <a:avLst>
                  <a:gd name="adj1" fmla="val -50107"/>
                  <a:gd name="adj2" fmla="val -21954"/>
                  <a:gd name="adj3" fmla="val 16667"/>
                </a:avLst>
              </a:prstGeom>
              <a:blipFill>
                <a:blip r:embed="rId5"/>
                <a:stretch>
                  <a:fillRect l="-304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54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0FBFA8D8-5AAC-4B00-391B-BBB98BE3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" t="232" b="88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564838-B0D9-1282-4F04-67302282D07C}"/>
              </a:ext>
            </a:extLst>
          </p:cNvPr>
          <p:cNvSpPr/>
          <p:nvPr/>
        </p:nvSpPr>
        <p:spPr>
          <a:xfrm>
            <a:off x="307759" y="236813"/>
            <a:ext cx="11576482" cy="634154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F75FE-F80E-F8FF-87B2-02A548D9A6B2}"/>
              </a:ext>
            </a:extLst>
          </p:cNvPr>
          <p:cNvSpPr txBox="1"/>
          <p:nvPr/>
        </p:nvSpPr>
        <p:spPr>
          <a:xfrm>
            <a:off x="988827" y="238901"/>
            <a:ext cx="10770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Em và bạn nêu dự đoán của mình về số lần xuất hiện mặt S nếu mỗi người tung một đồng xu 20 lần liên tiếp.</a:t>
            </a:r>
          </a:p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Lần lượt mỗi người tung đồng xu 20 lần liên tiếp, sử dụng vạch kiểm để kiểm đếm và ghi lại kết quả theo bảng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28BC2D-A08A-777B-6AD3-7BC25307E562}"/>
              </a:ext>
            </a:extLst>
          </p:cNvPr>
          <p:cNvGrpSpPr/>
          <p:nvPr/>
        </p:nvGrpSpPr>
        <p:grpSpPr>
          <a:xfrm>
            <a:off x="61899" y="96283"/>
            <a:ext cx="1035483" cy="865632"/>
            <a:chOff x="1398928" y="934998"/>
            <a:chExt cx="1010301" cy="84458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829AFC-22D8-0392-F22C-06DC2738F28A}"/>
                </a:ext>
              </a:extLst>
            </p:cNvPr>
            <p:cNvSpPr/>
            <p:nvPr/>
          </p:nvSpPr>
          <p:spPr>
            <a:xfrm>
              <a:off x="1398928" y="934998"/>
              <a:ext cx="832664" cy="84458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FE86B8-2B0B-445B-A321-5F6F8CFBD249}"/>
                </a:ext>
              </a:extLst>
            </p:cNvPr>
            <p:cNvSpPr txBox="1"/>
            <p:nvPr/>
          </p:nvSpPr>
          <p:spPr>
            <a:xfrm>
              <a:off x="1576565" y="1008675"/>
              <a:ext cx="832664" cy="69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1935F6-C4CA-F7A2-5422-AF628ACA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8" y="2080548"/>
            <a:ext cx="6867525" cy="1952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EA6632-1EC9-AB49-E5A4-C9CD404C76FA}"/>
              </a:ext>
            </a:extLst>
          </p:cNvPr>
          <p:cNvSpPr txBox="1"/>
          <p:nvPr/>
        </p:nvSpPr>
        <p:spPr>
          <a:xfrm>
            <a:off x="765543" y="4077254"/>
            <a:ext cx="10770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Ai là người dự đoán được số lần xuất hiện mặt S gần đúng nhất với kết quả thực tế xảy ra?</a:t>
            </a:r>
          </a:p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Viết tỉ số giữa số lần xuất hiện mặt S và tổng số lần tung đồng xu của mỗi người.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0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>
            <a:extLst>
              <a:ext uri="{FF2B5EF4-FFF2-40B4-BE49-F238E27FC236}">
                <a16:creationId xmlns:a16="http://schemas.microsoft.com/office/drawing/2014/main" id="{0FBFA8D8-5AAC-4B00-391B-BBB98BE3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" t="232" b="884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564838-B0D9-1282-4F04-67302282D07C}"/>
              </a:ext>
            </a:extLst>
          </p:cNvPr>
          <p:cNvSpPr/>
          <p:nvPr/>
        </p:nvSpPr>
        <p:spPr>
          <a:xfrm>
            <a:off x="307759" y="236813"/>
            <a:ext cx="11576482" cy="634154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F75FE-F80E-F8FF-87B2-02A548D9A6B2}"/>
              </a:ext>
            </a:extLst>
          </p:cNvPr>
          <p:cNvSpPr txBox="1"/>
          <p:nvPr/>
        </p:nvSpPr>
        <p:spPr>
          <a:xfrm>
            <a:off x="988827" y="238901"/>
            <a:ext cx="10770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Dự đoán</a:t>
            </a:r>
          </a:p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Em: Mặt S xuất hiện 10 lần.</a:t>
            </a:r>
          </a:p>
          <a:p>
            <a:pPr lvl="0" algn="just">
              <a:buClr>
                <a:srgbClr val="FF0000"/>
              </a:buClr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Bạn: Mặt S xuất hiện 12 lần.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9AC70-2786-37CC-838D-2C853F80299D}"/>
              </a:ext>
            </a:extLst>
          </p:cNvPr>
          <p:cNvSpPr txBox="1"/>
          <p:nvPr/>
        </p:nvSpPr>
        <p:spPr>
          <a:xfrm>
            <a:off x="935665" y="2152761"/>
            <a:ext cx="10770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  <a:p>
            <a:pPr lvl="0" algn="just">
              <a:buClr>
                <a:srgbClr val="FF0000"/>
              </a:buClr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0CA35-3CD9-059D-C685-2C22F2887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405" y="2295968"/>
            <a:ext cx="6886575" cy="1543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DFFCA3-0214-7349-3DAE-5A767D4DFC49}"/>
              </a:ext>
            </a:extLst>
          </p:cNvPr>
          <p:cNvSpPr txBox="1"/>
          <p:nvPr/>
        </p:nvSpPr>
        <p:spPr>
          <a:xfrm>
            <a:off x="1010093" y="3981561"/>
            <a:ext cx="1077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B1A59F-4EEA-A0B4-BFF6-1304F5DD6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579" y="4107157"/>
            <a:ext cx="6791325" cy="1514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C4E080-77DB-278C-935F-A1B1B7D6618A}"/>
              </a:ext>
            </a:extLst>
          </p:cNvPr>
          <p:cNvSpPr txBox="1"/>
          <p:nvPr/>
        </p:nvSpPr>
        <p:spPr>
          <a:xfrm>
            <a:off x="925032" y="5576445"/>
            <a:ext cx="10770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là người dự đoán được số lần xuất hiện mặt S gần đúng nhất với kết quả thực tế xảy 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88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A2F6A4-3AD0-A7FF-65B9-486A09DF9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5" b="83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FC5210-2F43-C3A5-F05F-6ED6D2BF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07" y="147902"/>
            <a:ext cx="6782907" cy="51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4234</TotalTime>
  <Words>356</Words>
  <Application>Microsoft Office PowerPoint</Application>
  <PresentationFormat>Widescreen</PresentationFormat>
  <Paragraphs>27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Cambria</vt:lpstr>
      <vt:lpstr>Cambria Math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2023-06-24T05:51:02Z</dcterms:created>
  <dcterms:modified xsi:type="dcterms:W3CDTF">2025-03-31T02:02:36Z</dcterms:modified>
</cp:coreProperties>
</file>