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15" r:id="rId3"/>
    <p:sldMasterId id="2147483734" r:id="rId4"/>
    <p:sldMasterId id="2147483753" r:id="rId5"/>
  </p:sldMasterIdLst>
  <p:notesMasterIdLst>
    <p:notesMasterId r:id="rId23"/>
  </p:notesMasterIdLst>
  <p:sldIdLst>
    <p:sldId id="437" r:id="rId6"/>
    <p:sldId id="440" r:id="rId7"/>
    <p:sldId id="439" r:id="rId8"/>
    <p:sldId id="301" r:id="rId9"/>
    <p:sldId id="302" r:id="rId10"/>
    <p:sldId id="576" r:id="rId11"/>
    <p:sldId id="319" r:id="rId12"/>
    <p:sldId id="568" r:id="rId13"/>
    <p:sldId id="572" r:id="rId14"/>
    <p:sldId id="263" r:id="rId15"/>
    <p:sldId id="445" r:id="rId16"/>
    <p:sldId id="574" r:id="rId17"/>
    <p:sldId id="575" r:id="rId18"/>
    <p:sldId id="577" r:id="rId19"/>
    <p:sldId id="573" r:id="rId20"/>
    <p:sldId id="578" r:id="rId21"/>
    <p:sldId id="94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varScale="1">
        <p:scale>
          <a:sx n="74" d="100"/>
          <a:sy n="74" d="100"/>
        </p:scale>
        <p:origin x="104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4/20/2025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2</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2.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2.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4/20/2025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954529976"/>
      </p:ext>
    </p:extLst>
  </p:cSld>
  <p:clrMapOvr>
    <a:masterClrMapping/>
  </p:clrMapOvr>
  <p:transition advClick="0" advTm="0">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639631781"/>
      </p:ext>
    </p:extLst>
  </p:cSld>
  <p:clrMapOvr>
    <a:masterClrMapping/>
  </p:clrMapOvr>
  <p:transition advClick="0" advTm="0">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9710994"/>
      </p:ext>
    </p:extLst>
  </p:cSld>
  <p:clrMapOvr>
    <a:masterClrMapping/>
  </p:clrMapOvr>
  <p:transition advClick="0" advTm="0">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91291052"/>
      </p:ext>
    </p:extLst>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30685575"/>
      </p:ext>
    </p:extLst>
  </p:cSld>
  <p:clrMapOvr>
    <a:masterClrMapping/>
  </p:clrMapOvr>
  <p:transition advClick="0" advTm="0">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234716725"/>
      </p:ext>
    </p:extLst>
  </p:cSld>
  <p:clrMapOvr>
    <a:masterClrMapping/>
  </p:clrMapOvr>
  <p:transition advClick="0" advTm="0">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553939397"/>
      </p:ext>
    </p:extLst>
  </p:cSld>
  <p:clrMapOvr>
    <a:masterClrMapping/>
  </p:clrMapOvr>
  <p:transition advClick="0" advTm="0">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355422420"/>
      </p:ext>
    </p:extLst>
  </p:cSld>
  <p:clrMapOvr>
    <a:masterClrMapping/>
  </p:clrMapOvr>
  <p:transition advClick="0" advTm="0">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410628977"/>
      </p:ext>
    </p:extLst>
  </p:cSld>
  <p:clrMapOvr>
    <a:masterClrMapping/>
  </p:clrMapOvr>
  <p:transition advClick="0" advTm="0">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051155945"/>
      </p:ext>
    </p:extLst>
  </p:cSld>
  <p:clrMapOvr>
    <a:masterClrMapping/>
  </p:clrMapOvr>
  <p:transition advClick="0" advTm="0">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103855367"/>
      </p:ext>
    </p:extLst>
  </p:cSld>
  <p:clrMapOvr>
    <a:masterClrMapping/>
  </p:clrMapOvr>
  <p:transition advClick="0" advTm="0">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88516"/>
      </p:ext>
    </p:extLst>
  </p:cSld>
  <p:clrMapOvr>
    <a:masterClrMapping/>
  </p:clrMapOvr>
  <p:transition advClick="0" advTm="0">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80413711"/>
      </p:ext>
    </p:extLst>
  </p:cSld>
  <p:clrMapOvr>
    <a:masterClrMapping/>
  </p:clrMapOvr>
  <p:transition advClick="0" advTm="0">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76887710"/>
      </p:ext>
    </p:extLst>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801985165"/>
      </p:ext>
    </p:extLst>
  </p:cSld>
  <p:clrMapOvr>
    <a:masterClrMapping/>
  </p:clrMapOvr>
  <p:transition advClick="0" advTm="0">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335259652"/>
      </p:ext>
    </p:extLst>
  </p:cSld>
  <p:clrMapOvr>
    <a:masterClrMapping/>
  </p:clrMapOvr>
  <p:transition advClick="0" advTm="0">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7385"/>
      </p:ext>
    </p:extLst>
  </p:cSld>
  <p:clrMapOvr>
    <a:masterClrMapping/>
  </p:clrMapOvr>
  <p:transition advClick="0" advTm="0">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440722"/>
      </p:ext>
    </p:extLst>
  </p:cSld>
  <p:clrMapOvr>
    <a:masterClrMapping/>
  </p:clrMapOvr>
  <p:transition advClick="0" advTm="0">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85402258"/>
      </p:ext>
    </p:extLst>
  </p:cSld>
  <p:clrMapOvr>
    <a:masterClrMapping/>
  </p:clrMapOvr>
  <p:transition advClick="0" advTm="0">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899049863"/>
      </p:ext>
    </p:extLst>
  </p:cSld>
  <p:clrMapOvr>
    <a:masterClrMapping/>
  </p:clrMapOvr>
  <p:transition advClick="0" advTm="0">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558821017"/>
      </p:ext>
    </p:extLst>
  </p:cSld>
  <p:clrMapOvr>
    <a:masterClrMapping/>
  </p:clrMapOvr>
  <p:transition advClick="0" advTm="0">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834230546"/>
      </p:ext>
    </p:extLst>
  </p:cSld>
  <p:clrMapOvr>
    <a:masterClrMapping/>
  </p:clrMapOvr>
  <p:transition advClick="0" advTm="0">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02309286"/>
      </p:ext>
    </p:extLst>
  </p:cSld>
  <p:clrMapOvr>
    <a:masterClrMapping/>
  </p:clrMapOvr>
  <p:transition advClick="0" advTm="0">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0183250"/>
      </p:ext>
    </p:extLst>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27592781"/>
      </p:ext>
    </p:extLst>
  </p:cSld>
  <p:clrMapOvr>
    <a:masterClrMapping/>
  </p:clrMapOvr>
  <p:transition advClick="0" advTm="0">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1048425585"/>
      </p:ext>
    </p:extLst>
  </p:cSld>
  <p:clrMapOvr>
    <a:masterClrMapping/>
  </p:clrMapOvr>
  <p:transition advClick="0" advTm="0">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522912489"/>
      </p:ext>
    </p:extLst>
  </p:cSld>
  <p:clrMapOvr>
    <a:masterClrMapping/>
  </p:clrMapOvr>
  <p:transition advClick="0" advTm="0">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024038917"/>
      </p:ext>
    </p:extLst>
  </p:cSld>
  <p:clrMapOvr>
    <a:masterClrMapping/>
  </p:clrMapOvr>
  <p:transition advClick="0" advTm="0">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48331698"/>
      </p:ext>
    </p:extLst>
  </p:cSld>
  <p:clrMapOvr>
    <a:masterClrMapping/>
  </p:clrMapOvr>
  <p:transition advClick="0" advTm="0">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05677"/>
      </p:ext>
    </p:extLst>
  </p:cSld>
  <p:clrMapOvr>
    <a:masterClrMapping/>
  </p:clrMapOvr>
  <p:transition advClick="0" advTm="0">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450492454"/>
      </p:ext>
    </p:extLst>
  </p:cSld>
  <p:clrMapOvr>
    <a:masterClrMapping/>
  </p:clrMapOvr>
  <p:transition advClick="0" advTm="0">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254385939"/>
      </p:ext>
    </p:extLst>
  </p:cSld>
  <p:clrMapOvr>
    <a:masterClrMapping/>
  </p:clrMapOvr>
  <p:transition advClick="0" advTm="0">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114574311"/>
      </p:ext>
    </p:extLst>
  </p:cSld>
  <p:clrMapOvr>
    <a:masterClrMapping/>
  </p:clrMapOvr>
  <p:transition advClick="0" advTm="0">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153352170"/>
      </p:ext>
    </p:extLst>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15412"/>
      </p:ext>
    </p:extLst>
  </p:cSld>
  <p:clrMapOvr>
    <a:masterClrMapping/>
  </p:clrMapOvr>
  <p:transition advClick="0" advTm="0">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90394"/>
      </p:ext>
    </p:extLst>
  </p:cSld>
  <p:clrMapOvr>
    <a:masterClrMapping/>
  </p:clrMapOvr>
  <p:transition advClick="0" advTm="0">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0449683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6695650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783172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6647706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5874889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8454334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786997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051014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2296056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117675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7980366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3884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904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6636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1968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4/20/2025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13.png"/><Relationship Id="rId2" Type="http://schemas.openxmlformats.org/officeDocument/2006/relationships/slideLayout" Target="../slideLayouts/slideLayout73.xml"/><Relationship Id="rId16" Type="http://schemas.openxmlformats.org/officeDocument/2006/relationships/theme" Target="../theme/theme5.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4/20/2025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381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580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80480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3.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8.xml"/><Relationship Id="rId6" Type="http://schemas.openxmlformats.org/officeDocument/2006/relationships/image" Target="../media/image37.svg"/><Relationship Id="rId5" Type="http://schemas.openxmlformats.org/officeDocument/2006/relationships/image" Target="../media/image36.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of graph paper&#10;&#10;Description automatically generated">
            <a:extLst>
              <a:ext uri="{FF2B5EF4-FFF2-40B4-BE49-F238E27FC236}">
                <a16:creationId xmlns:a16="http://schemas.microsoft.com/office/drawing/2014/main" id="{BF27B6EE-2CEF-8708-56F5-D9BBFF4B6BB6}"/>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grpSp>
        <p:nvGrpSpPr>
          <p:cNvPr id="7" name="Group 6">
            <a:extLst>
              <a:ext uri="{FF2B5EF4-FFF2-40B4-BE49-F238E27FC236}">
                <a16:creationId xmlns:a16="http://schemas.microsoft.com/office/drawing/2014/main" id="{5ADA4465-9E58-4491-81E0-5150A3FB1E69}"/>
              </a:ext>
            </a:extLst>
          </p:cNvPr>
          <p:cNvGrpSpPr/>
          <p:nvPr/>
        </p:nvGrpSpPr>
        <p:grpSpPr>
          <a:xfrm>
            <a:off x="2611987" y="105347"/>
            <a:ext cx="6263290" cy="2547790"/>
            <a:chOff x="-188636" y="-613534"/>
            <a:chExt cx="6263290" cy="2547790"/>
          </a:xfrm>
        </p:grpSpPr>
        <p:sp>
          <p:nvSpPr>
            <p:cNvPr id="6" name="Rectangle: Rounded Corners 5">
              <a:extLst>
                <a:ext uri="{FF2B5EF4-FFF2-40B4-BE49-F238E27FC236}">
                  <a16:creationId xmlns:a16="http://schemas.microsoft.com/office/drawing/2014/main" id="{9E2EAEA6-E064-F54F-D63E-C20BB8DE197B}"/>
                </a:ext>
              </a:extLst>
            </p:cNvPr>
            <p:cNvSpPr/>
            <p:nvPr/>
          </p:nvSpPr>
          <p:spPr>
            <a:xfrm>
              <a:off x="2106158" y="322283"/>
              <a:ext cx="3968496" cy="1011194"/>
            </a:xfrm>
            <a:prstGeom prst="roundRect">
              <a:avLst/>
            </a:prstGeom>
            <a:solidFill>
              <a:schemeClr val="accent5">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9Slide07 IcielKoni" pitchFamily="2" charset="-93"/>
                  <a:cs typeface="+mn-cs"/>
                </a:rPr>
                <a:t>Em có biết ? </a:t>
              </a:r>
              <a:endParaRPr kumimoji="0" lang="vi-VN" sz="4800" b="0" i="0" u="none" strike="noStrike" kern="1200" cap="none" spc="0" normalizeH="0" baseline="0" noProof="0" dirty="0">
                <a:ln>
                  <a:noFill/>
                </a:ln>
                <a:solidFill>
                  <a:prstClr val="white"/>
                </a:solidFill>
                <a:effectLst/>
                <a:uLnTx/>
                <a:uFillTx/>
                <a:latin typeface="#9Slide07 IcielKoni" pitchFamily="2" charset="-93"/>
                <a:cs typeface="+mn-cs"/>
              </a:endParaRPr>
            </a:p>
          </p:txBody>
        </p:sp>
        <p:pic>
          <p:nvPicPr>
            <p:cNvPr id="2" name="Picture 1">
              <a:extLst>
                <a:ext uri="{FF2B5EF4-FFF2-40B4-BE49-F238E27FC236}">
                  <a16:creationId xmlns:a16="http://schemas.microsoft.com/office/drawing/2014/main" id="{08316C06-EDFD-4D1A-9DCC-5018DB5758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0000" l="9200" r="92400">
                          <a14:foregroundMark x1="34400" y1="27143" x2="35200" y2="34643"/>
                          <a14:foregroundMark x1="49600" y1="24643" x2="53600" y2="32857"/>
                          <a14:foregroundMark x1="50000" y1="24643" x2="56000" y2="33929"/>
                          <a14:foregroundMark x1="53600" y1="24286" x2="53600" y2="31786"/>
                          <a14:foregroundMark x1="50000" y1="24643" x2="47600" y2="32500"/>
                          <a14:foregroundMark x1="48800" y1="27143" x2="51200" y2="37143"/>
                          <a14:foregroundMark x1="31200" y1="27500" x2="32000" y2="37500"/>
                          <a14:foregroundMark x1="31200" y1="8214" x2="31200" y2="8214"/>
                          <a14:foregroundMark x1="51600" y1="5357" x2="51600" y2="5357"/>
                          <a14:foregroundMark x1="37600" y1="24643" x2="39200" y2="30000"/>
                          <a14:foregroundMark x1="54400" y1="50357" x2="50800" y2="58571"/>
                          <a14:foregroundMark x1="92800" y1="49286" x2="92800" y2="49286"/>
                          <a14:foregroundMark x1="9200" y1="55714" x2="9200" y2="55714"/>
                          <a14:foregroundMark x1="35200" y1="45357" x2="36800" y2="46429"/>
                          <a14:foregroundMark x1="20000" y1="59286" x2="20000" y2="59286"/>
                        </a14:backgroundRemoval>
                      </a14:imgEffect>
                    </a14:imgLayer>
                  </a14:imgProps>
                </a:ext>
              </a:extLst>
            </a:blip>
            <a:stretch>
              <a:fillRect/>
            </a:stretch>
          </p:blipFill>
          <p:spPr>
            <a:xfrm flipH="1">
              <a:off x="-188636" y="-613534"/>
              <a:ext cx="2294794" cy="2547790"/>
            </a:xfrm>
            <a:prstGeom prst="rect">
              <a:avLst/>
            </a:prstGeom>
          </p:spPr>
        </p:pic>
      </p:grpSp>
      <p:grpSp>
        <p:nvGrpSpPr>
          <p:cNvPr id="16" name="Group 15">
            <a:extLst>
              <a:ext uri="{FF2B5EF4-FFF2-40B4-BE49-F238E27FC236}">
                <a16:creationId xmlns:a16="http://schemas.microsoft.com/office/drawing/2014/main" id="{0706A8D9-9E34-44A8-9EEA-227E6E34F0A0}"/>
              </a:ext>
            </a:extLst>
          </p:cNvPr>
          <p:cNvGrpSpPr/>
          <p:nvPr/>
        </p:nvGrpSpPr>
        <p:grpSpPr>
          <a:xfrm>
            <a:off x="399288" y="2464119"/>
            <a:ext cx="11393424" cy="4233564"/>
            <a:chOff x="399288" y="2505360"/>
            <a:chExt cx="11393424" cy="4233564"/>
          </a:xfrm>
        </p:grpSpPr>
        <p:sp>
          <p:nvSpPr>
            <p:cNvPr id="4" name="Rectangle: Rounded Corners 3">
              <a:extLst>
                <a:ext uri="{FF2B5EF4-FFF2-40B4-BE49-F238E27FC236}">
                  <a16:creationId xmlns:a16="http://schemas.microsoft.com/office/drawing/2014/main" id="{F20F6375-3840-CBB2-8D07-56D24318D6C6}"/>
                </a:ext>
              </a:extLst>
            </p:cNvPr>
            <p:cNvSpPr/>
            <p:nvPr/>
          </p:nvSpPr>
          <p:spPr>
            <a:xfrm>
              <a:off x="399288" y="2505360"/>
              <a:ext cx="11393424" cy="4233564"/>
            </a:xfrm>
            <a:prstGeom prst="roundRect">
              <a:avLst/>
            </a:prstGeom>
            <a:solidFill>
              <a:schemeClr val="accent2">
                <a:lumMod val="40000"/>
                <a:lumOff val="60000"/>
              </a:schemeClr>
            </a:solidFill>
            <a:ln w="57150">
              <a:solidFill>
                <a:srgbClr val="F47C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字魂59号-创粗黑"/>
                <a:cs typeface="+mn-cs"/>
              </a:endParaRPr>
            </a:p>
          </p:txBody>
        </p:sp>
        <p:sp>
          <p:nvSpPr>
            <p:cNvPr id="8" name="TextBox 7">
              <a:extLst>
                <a:ext uri="{FF2B5EF4-FFF2-40B4-BE49-F238E27FC236}">
                  <a16:creationId xmlns:a16="http://schemas.microsoft.com/office/drawing/2014/main" id="{08567AFD-534F-40A1-9242-7BF6B5423CDA}"/>
                </a:ext>
              </a:extLst>
            </p:cNvPr>
            <p:cNvSpPr txBox="1"/>
            <p:nvPr/>
          </p:nvSpPr>
          <p:spPr>
            <a:xfrm>
              <a:off x="851458" y="2528123"/>
              <a:ext cx="10536586"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Các nhóm người có xưa sống cách xa nhau. Ở những môi trường sống rất khác biệt. Sự thích nghi với môi trường sống trong thời gian dài đã dẫn đến sự hình thành các nhóm người với dấu hiệu khác nhau về ngoại hình như: màu da, tóc mắt, mũi…</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8488146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735719B6-7866-4290-B85F-4F1BBBA5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09" y="613326"/>
            <a:ext cx="8312253" cy="2186604"/>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8" y="449071"/>
            <a:ext cx="9340764" cy="4360435"/>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4" y="996707"/>
            <a:ext cx="7587924" cy="3046988"/>
          </a:xfrm>
          <a:prstGeom prst="rect">
            <a:avLst/>
          </a:prstGeom>
          <a:noFill/>
        </p:spPr>
        <p:txBody>
          <a:bodyPr wrap="square" rtlCol="0">
            <a:spAutoFit/>
          </a:bodyPr>
          <a:lstStyle/>
          <a:p>
            <a:pPr lvl="0" algn="just" defTabSz="1218804"/>
            <a:r>
              <a:rPr lang="en-US" sz="4800" b="1" dirty="0">
                <a:solidFill>
                  <a:srgbClr val="EEECE1"/>
                </a:solidFill>
                <a:latin typeface="Calibri" panose="020F0502020204030204" pitchFamily="34" charset="0"/>
                <a:cs typeface="Calibri" panose="020F0502020204030204" pitchFamily="34" charset="0"/>
              </a:rPr>
              <a:t>2. </a:t>
            </a:r>
            <a:r>
              <a:rPr lang="en-US" sz="4800" b="1" dirty="0" err="1">
                <a:solidFill>
                  <a:srgbClr val="EEECE1"/>
                </a:solidFill>
                <a:latin typeface="Calibri" panose="020F0502020204030204" pitchFamily="34" charset="0"/>
                <a:cs typeface="Calibri" panose="020F0502020204030204" pitchFamily="34" charset="0"/>
              </a:rPr>
              <a:t>Trình</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bày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tóm</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tắt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đặc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điểm</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về</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ngoại</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hình</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và</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sự</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phân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bố</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của</a:t>
            </a:r>
            <a:r>
              <a:rPr lang="en-US" sz="4800" b="1" dirty="0">
                <a:solidFill>
                  <a:srgbClr val="EEECE1"/>
                </a:solidFill>
                <a:latin typeface="Calibri" panose="020F0502020204030204" pitchFamily="34" charset="0"/>
                <a:cs typeface="Calibri" panose="020F0502020204030204" pitchFamily="34" charset="0"/>
              </a:rPr>
              <a:t> 1 </a:t>
            </a:r>
            <a:r>
              <a:rPr lang="en-US" sz="4800" b="1" dirty="0" err="1">
                <a:solidFill>
                  <a:srgbClr val="EEECE1"/>
                </a:solidFill>
                <a:latin typeface="Calibri" panose="020F0502020204030204" pitchFamily="34" charset="0"/>
                <a:cs typeface="Calibri" panose="020F0502020204030204" pitchFamily="34" charset="0"/>
              </a:rPr>
              <a:t>trong</a:t>
            </a:r>
            <a:r>
              <a:rPr lang="en-US" sz="4800" b="1" dirty="0">
                <a:solidFill>
                  <a:srgbClr val="EEECE1"/>
                </a:solidFill>
                <a:latin typeface="Calibri" panose="020F0502020204030204" pitchFamily="34" charset="0"/>
                <a:cs typeface="Calibri" panose="020F0502020204030204" pitchFamily="34" charset="0"/>
              </a:rPr>
              <a:t> 4 </a:t>
            </a:r>
            <a:r>
              <a:rPr lang="en-US" sz="4800" b="1" dirty="0" err="1">
                <a:solidFill>
                  <a:srgbClr val="EEECE1"/>
                </a:solidFill>
                <a:latin typeface="Calibri" panose="020F0502020204030204" pitchFamily="34" charset="0"/>
                <a:cs typeface="Calibri" panose="020F0502020204030204" pitchFamily="34" charset="0"/>
              </a:rPr>
              <a:t>chủng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tộc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trên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thế</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giới</a:t>
            </a:r>
            <a:r>
              <a:rPr lang="en-US" sz="4800" b="1" dirty="0">
                <a:solidFill>
                  <a:srgbClr val="EEECE1"/>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8644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356259" y="1531917"/>
            <a:ext cx="5985163" cy="4154984"/>
          </a:xfrm>
          <a:prstGeom prst="rect">
            <a:avLst/>
          </a:prstGeom>
          <a:noFill/>
        </p:spPr>
        <p:txBody>
          <a:bodyPr wrap="square" rtlCol="0">
            <a:spAutoFit/>
          </a:bodyPr>
          <a:lstStyle/>
          <a:p>
            <a:pPr algn="just"/>
            <a:r>
              <a:rPr lang="en-US" sz="4400" dirty="0" err="1">
                <a:solidFill>
                  <a:srgbClr val="FF0000"/>
                </a:solidFill>
                <a:latin typeface="Cambria" panose="02040503050406030204" pitchFamily="18" charset="0"/>
                <a:ea typeface="Cambria" panose="02040503050406030204" pitchFamily="18" charset="0"/>
              </a:rPr>
              <a:t>Chủng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tộc</a:t>
            </a:r>
            <a:r>
              <a:rPr lang="en-US" sz="4400" dirty="0">
                <a:solidFill>
                  <a:srgbClr val="FF0000"/>
                </a:solidFill>
                <a:latin typeface="Cambria" panose="02040503050406030204" pitchFamily="18" charset="0"/>
                <a:ea typeface="Cambria" panose="02040503050406030204" pitchFamily="18" charset="0"/>
              </a:rPr>
              <a:t> Ơ-</a:t>
            </a:r>
            <a:r>
              <a:rPr lang="en-US" sz="4400" dirty="0" err="1">
                <a:solidFill>
                  <a:srgbClr val="FF0000"/>
                </a:solidFill>
                <a:latin typeface="Cambria" panose="02040503050406030204" pitchFamily="18" charset="0"/>
                <a:ea typeface="Cambria" panose="02040503050406030204" pitchFamily="18" charset="0"/>
              </a:rPr>
              <a:t>rô</a:t>
            </a:r>
            <a:r>
              <a:rPr lang="en-US" sz="4400" dirty="0">
                <a:solidFill>
                  <a:srgbClr val="FF0000"/>
                </a:solidFill>
                <a:latin typeface="Cambria" panose="02040503050406030204" pitchFamily="18" charset="0"/>
                <a:ea typeface="Cambria" panose="02040503050406030204" pitchFamily="18" charset="0"/>
              </a:rPr>
              <a:t>-</a:t>
            </a:r>
            <a:r>
              <a:rPr lang="en-US" sz="4400" dirty="0" err="1">
                <a:solidFill>
                  <a:srgbClr val="FF0000"/>
                </a:solidFill>
                <a:latin typeface="Cambria" panose="02040503050406030204" pitchFamily="18" charset="0"/>
                <a:ea typeface="Cambria" panose="02040503050406030204" pitchFamily="18" charset="0"/>
              </a:rPr>
              <a:t>pê</a:t>
            </a:r>
            <a:r>
              <a:rPr lang="en-US" sz="4400" dirty="0">
                <a:solidFill>
                  <a:srgbClr val="FF0000"/>
                </a:solidFill>
                <a:latin typeface="Cambria" panose="02040503050406030204" pitchFamily="18" charset="0"/>
                <a:ea typeface="Cambria" panose="02040503050406030204" pitchFamily="18" charset="0"/>
              </a:rPr>
              <a:t>-ô-</a:t>
            </a:r>
            <a:r>
              <a:rPr lang="en-US" sz="4400" dirty="0" err="1">
                <a:solidFill>
                  <a:srgbClr val="FF0000"/>
                </a:solidFill>
                <a:latin typeface="Cambria" panose="02040503050406030204" pitchFamily="18" charset="0"/>
                <a:ea typeface="Cambria" panose="02040503050406030204" pitchFamily="18" charset="0"/>
              </a:rPr>
              <a:t>ít</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Europeoid</a:t>
            </a:r>
            <a:r>
              <a:rPr lang="en-US" sz="4400" dirty="0">
                <a:solidFill>
                  <a:srgbClr val="FF0000"/>
                </a:solidFill>
                <a:latin typeface="Cambria" panose="02040503050406030204" pitchFamily="18" charset="0"/>
                <a:ea typeface="Cambria" panose="02040503050406030204" pitchFamily="18" charset="0"/>
              </a:rPr>
              <a:t>): Da </a:t>
            </a:r>
            <a:r>
              <a:rPr lang="en-US" sz="4400" dirty="0" err="1">
                <a:solidFill>
                  <a:srgbClr val="FF0000"/>
                </a:solidFill>
                <a:latin typeface="Cambria" panose="02040503050406030204" pitchFamily="18" charset="0"/>
                <a:ea typeface="Cambria" panose="02040503050406030204" pitchFamily="18" charset="0"/>
              </a:rPr>
              <a:t>sáng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trắng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tóc</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nâu</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hoặc</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vàng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gợn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sóng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mắt</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xanh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hoặc</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nâu</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mũi</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dài</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hẹp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nhọn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môi</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rộng</a:t>
            </a:r>
            <a:r>
              <a:rPr lang="en-US" sz="4400" dirty="0">
                <a:solidFill>
                  <a:srgbClr val="FF0000"/>
                </a:solidFill>
                <a:latin typeface="Cambria" panose="02040503050406030204" pitchFamily="18" charset="0"/>
                <a:ea typeface="Cambria" panose="02040503050406030204" pitchFamily="18" charset="0"/>
              </a:rPr>
              <a:t>.</a:t>
            </a:r>
          </a:p>
        </p:txBody>
      </p:sp>
      <p:pic>
        <p:nvPicPr>
          <p:cNvPr id="1026" name="Picture 2" descr="Dân cư Châu Phi chủ yếu thuộc chủng tộc nào? - Chủng tộc người ở Châu Phi">
            <a:extLst>
              <a:ext uri="{FF2B5EF4-FFF2-40B4-BE49-F238E27FC236}">
                <a16:creationId xmlns:a16="http://schemas.microsoft.com/office/drawing/2014/main" id="{0102DA55-5646-70B8-9F37-D128E4E38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554" y="1889047"/>
            <a:ext cx="5261016" cy="302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68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570016" y="1603169"/>
            <a:ext cx="5593278" cy="2800767"/>
          </a:xfrm>
          <a:prstGeom prst="rect">
            <a:avLst/>
          </a:prstGeom>
          <a:noFill/>
        </p:spPr>
        <p:txBody>
          <a:bodyPr wrap="square" rtlCol="0">
            <a:spAutoFit/>
          </a:bodyPr>
          <a:lstStyle/>
          <a:p>
            <a:pPr lvl="0" algn="just"/>
            <a:r>
              <a:rPr lang="vi-VN" sz="4400">
                <a:solidFill>
                  <a:srgbClr val="FF0000"/>
                </a:solidFill>
                <a:latin typeface="Cambria" panose="02040503050406030204" pitchFamily="18" charset="0"/>
                <a:ea typeface="Cambria" panose="02040503050406030204" pitchFamily="18" charset="0"/>
              </a:rPr>
              <a:t>Chủng tộc Môn-gô-ô-it (Mongoloid) Da vàng tóc đen, mượt;  mắt đen mũi tẹt;… </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26" name="Picture 2" descr="Dân cư Châu Phi chủ yếu thuộc chủng tộc nào? - Chủng tộc người ở Châu Phi">
            <a:extLst>
              <a:ext uri="{FF2B5EF4-FFF2-40B4-BE49-F238E27FC236}">
                <a16:creationId xmlns:a16="http://schemas.microsoft.com/office/drawing/2014/main" id="{0102DA55-5646-70B8-9F37-D128E4E38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554" y="1889047"/>
            <a:ext cx="5261016" cy="302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28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7D3C037-3DE4-2734-86FA-BDF513D4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990" y="0"/>
            <a:ext cx="17358813" cy="4186777"/>
          </a:xfrm>
          <a:prstGeom prst="rect">
            <a:avLst/>
          </a:prstGeom>
        </p:spPr>
      </p:pic>
    </p:spTree>
    <p:extLst>
      <p:ext uri="{BB962C8B-B14F-4D97-AF65-F5344CB8AC3E}">
        <p14:creationId xmlns:p14="http://schemas.microsoft.com/office/powerpoint/2010/main" val="287371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8" y="449071"/>
            <a:ext cx="9340764" cy="4360435"/>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4" y="996707"/>
            <a:ext cx="7587924" cy="2585323"/>
          </a:xfrm>
          <a:prstGeom prst="rect">
            <a:avLst/>
          </a:prstGeom>
          <a:noFill/>
        </p:spPr>
        <p:txBody>
          <a:bodyPr wrap="square" rtlCol="0">
            <a:spAutoFit/>
          </a:bodyPr>
          <a:lstStyle/>
          <a:p>
            <a:pPr lvl="0" algn="ctr" defTabSz="1218804"/>
            <a:r>
              <a:rPr lang="en-US" sz="5400" b="1" dirty="0">
                <a:solidFill>
                  <a:srgbClr val="EEECE1"/>
                </a:solidFill>
                <a:latin typeface="Calibri" panose="020F0502020204030204" pitchFamily="34" charset="0"/>
                <a:cs typeface="Calibri" panose="020F0502020204030204" pitchFamily="34" charset="0"/>
              </a:rPr>
              <a:t>2. </a:t>
            </a:r>
            <a:r>
              <a:rPr lang="en-US" sz="5400" b="1" dirty="0" err="1">
                <a:solidFill>
                  <a:srgbClr val="EEECE1"/>
                </a:solidFill>
                <a:latin typeface="Calibri" panose="020F0502020204030204" pitchFamily="34" charset="0"/>
                <a:cs typeface="Calibri" panose="020F0502020204030204" pitchFamily="34" charset="0"/>
              </a:rPr>
              <a:t>Tìm</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hiểu</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và</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giới</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thiệu</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về</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ngày</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Dân</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số</a:t>
            </a:r>
            <a:r>
              <a:rPr lang="en-US" sz="5400" b="1" dirty="0">
                <a:solidFill>
                  <a:srgbClr val="EEECE1"/>
                </a:solidFill>
                <a:latin typeface="Calibri" panose="020F0502020204030204" pitchFamily="34" charset="0"/>
                <a:cs typeface="Calibri" panose="020F0502020204030204" pitchFamily="34" charset="0"/>
              </a:rPr>
              <a:t> </a:t>
            </a:r>
            <a:r>
              <a:rPr lang="en-US" sz="5400" b="1" dirty="0" err="1">
                <a:solidFill>
                  <a:srgbClr val="EEECE1"/>
                </a:solidFill>
                <a:latin typeface="Calibri" panose="020F0502020204030204" pitchFamily="34" charset="0"/>
                <a:cs typeface="Calibri" panose="020F0502020204030204" pitchFamily="34" charset="0"/>
              </a:rPr>
              <a:t>Việt</a:t>
            </a:r>
            <a:r>
              <a:rPr lang="en-US" sz="5400" b="1" dirty="0">
                <a:solidFill>
                  <a:srgbClr val="EEECE1"/>
                </a:solidFill>
                <a:latin typeface="Calibri" panose="020F0502020204030204" pitchFamily="34" charset="0"/>
                <a:cs typeface="Calibri" panose="020F0502020204030204" pitchFamily="34" charset="0"/>
              </a:rPr>
              <a:t> Nam (</a:t>
            </a:r>
            <a:r>
              <a:rPr lang="en-US" sz="5400" b="1" dirty="0" err="1">
                <a:solidFill>
                  <a:srgbClr val="EEECE1"/>
                </a:solidFill>
                <a:latin typeface="Calibri" panose="020F0502020204030204" pitchFamily="34" charset="0"/>
                <a:cs typeface="Calibri" panose="020F0502020204030204" pitchFamily="34" charset="0"/>
              </a:rPr>
              <a:t>ngày</a:t>
            </a:r>
            <a:r>
              <a:rPr lang="en-US" sz="5400" b="1" dirty="0">
                <a:solidFill>
                  <a:srgbClr val="EEECE1"/>
                </a:solidFill>
                <a:latin typeface="Calibri" panose="020F0502020204030204" pitchFamily="34" charset="0"/>
                <a:cs typeface="Calibri" panose="020F0502020204030204" pitchFamily="34" charset="0"/>
              </a:rPr>
              <a:t> 26-12).</a:t>
            </a:r>
            <a:endParaRPr kumimoji="0" lang="en-US" sz="5400" b="1" i="0" u="none" strike="noStrike" kern="120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074987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51CDB7B1-BE1A-EFE6-5B07-0967701FCF9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840" b="93048" l="8665" r="89913">
                        <a14:foregroundMark x1="46039" y1="30598" x2="50501" y2="44503"/>
                        <a14:foregroundMark x1="59166" y1="23201" x2="59877" y2="33872"/>
                        <a14:foregroundMark x1="43938" y1="5578" x2="53702" y2="10065"/>
                        <a14:foregroundMark x1="49628" y1="3880" x2="29195" y2="9539"/>
                        <a14:foregroundMark x1="29195" y1="9539" x2="27255" y2="12813"/>
                        <a14:foregroundMark x1="8697" y1="54123" x2="10443" y2="55942"/>
                        <a14:foregroundMark x1="77077" y1="20089" x2="78565" y2="34640"/>
                        <a14:foregroundMark x1="82283" y1="16087" x2="73489" y2="32619"/>
                        <a14:foregroundMark x1="79049" y1="17623" x2="70643" y2="26839"/>
                        <a14:foregroundMark x1="70643" y1="26839" x2="70514" y2="27365"/>
                        <a14:foregroundMark x1="74491" y1="19806" x2="70902" y2="25505"/>
                        <a14:foregroundMark x1="82412" y1="20412" x2="89686" y2="36176"/>
                        <a14:foregroundMark x1="59263" y1="33872" x2="53088" y2="40178"/>
                        <a14:foregroundMark x1="53346" y1="32781" x2="56191" y2="37874"/>
                        <a14:foregroundMark x1="54219" y1="44220" x2="50404" y2="61318"/>
                        <a14:foregroundMark x1="50404" y1="61318" x2="51859" y2="64753"/>
                        <a14:foregroundMark x1="54704" y1="48545" x2="55318" y2="55497"/>
                        <a14:foregroundMark x1="47042" y1="56103" x2="48885" y2="63703"/>
                        <a14:foregroundMark x1="48141" y1="83791" x2="50857" y2="93048"/>
                        <a14:foregroundMark x1="50857" y1="93048" x2="50986" y2="92926"/>
                        <a14:foregroundMark x1="46169" y1="66613" x2="51730" y2="84883"/>
                        <a14:foregroundMark x1="35661" y1="80073" x2="49014" y2="82377"/>
                        <a14:foregroundMark x1="26738" y1="14390" x2="25154" y2="21504"/>
                        <a14:foregroundMark x1="27126" y1="11762" x2="23537" y2="19806"/>
                        <a14:foregroundMark x1="25283" y1="14673" x2="21791" y2="21342"/>
                        <a14:foregroundMark x1="19075" y1="19321" x2="20951" y2="26880"/>
                        <a14:foregroundMark x1="13514" y1="27688" x2="20336" y2="28456"/>
                        <a14:backgroundMark x1="65814" y1="9157" x2="66047" y2="15552"/>
                        <a14:backgroundMark x1="85349" y1="61773" x2="80233" y2="71512"/>
                        <a14:backgroundMark x1="79884" y1="72384" x2="70698" y2="96512"/>
                        <a14:backgroundMark x1="79651" y1="70930" x2="79651" y2="72093"/>
                        <a14:backgroundMark x1="78256" y1="70930" x2="78256" y2="70930"/>
                        <a14:backgroundMark x1="78953" y1="69767" x2="78023" y2="72529"/>
                        <a14:backgroundMark x1="75814" y1="80378" x2="73140" y2="84302"/>
                        <a14:backgroundMark x1="73140" y1="75436" x2="73140" y2="75436"/>
                        <a14:backgroundMark x1="38023" y1="91715" x2="28256" y2="84302"/>
                        <a14:backgroundMark x1="28953" y1="66134" x2="26047" y2="75872"/>
                        <a14:backgroundMark x1="37558" y1="62355" x2="30233" y2="68750"/>
                      </a14:backgroundRemoval>
                    </a14:imgEffect>
                  </a14:imgLayer>
                </a14:imgProps>
              </a:ext>
              <a:ext uri="{28A0092B-C50C-407E-A947-70E740481C1C}">
                <a14:useLocalDpi xmlns:a14="http://schemas.microsoft.com/office/drawing/2010/main" val="0"/>
              </a:ext>
            </a:extLst>
          </a:blip>
          <a:stretch>
            <a:fillRect/>
          </a:stretch>
        </p:blipFill>
        <p:spPr>
          <a:xfrm flipH="1">
            <a:off x="9108374" y="4104562"/>
            <a:ext cx="3441962" cy="2753438"/>
          </a:xfrm>
          <a:prstGeom prst="rect">
            <a:avLst/>
          </a:prstGeom>
        </p:spPr>
      </p:pic>
      <p:grpSp>
        <p:nvGrpSpPr>
          <p:cNvPr id="7" name="Group 6">
            <a:extLst>
              <a:ext uri="{FF2B5EF4-FFF2-40B4-BE49-F238E27FC236}">
                <a16:creationId xmlns:a16="http://schemas.microsoft.com/office/drawing/2014/main" id="{4BC028E8-9A1D-485D-BF02-064EDE7CC506}"/>
              </a:ext>
            </a:extLst>
          </p:cNvPr>
          <p:cNvGrpSpPr/>
          <p:nvPr/>
        </p:nvGrpSpPr>
        <p:grpSpPr>
          <a:xfrm>
            <a:off x="231697" y="368135"/>
            <a:ext cx="8959804" cy="6002579"/>
            <a:chOff x="660400" y="2159859"/>
            <a:chExt cx="7683499" cy="3971523"/>
          </a:xfrm>
        </p:grpSpPr>
        <p:pic>
          <p:nvPicPr>
            <p:cNvPr id="8" name="Picture 32">
              <a:extLst>
                <a:ext uri="{FF2B5EF4-FFF2-40B4-BE49-F238E27FC236}">
                  <a16:creationId xmlns:a16="http://schemas.microsoft.com/office/drawing/2014/main" id="{A1BF6206-719F-42AB-9C86-353156F75B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0400" y="2159859"/>
              <a:ext cx="7683499" cy="3971523"/>
            </a:xfrm>
            <a:prstGeom prst="rect">
              <a:avLst/>
            </a:prstGeom>
          </p:spPr>
        </p:pic>
        <p:sp>
          <p:nvSpPr>
            <p:cNvPr id="9" name="TextBox 8">
              <a:extLst>
                <a:ext uri="{FF2B5EF4-FFF2-40B4-BE49-F238E27FC236}">
                  <a16:creationId xmlns:a16="http://schemas.microsoft.com/office/drawing/2014/main" id="{B2D8E2AD-BCF2-4F42-999A-B58B3E39AF77}"/>
                </a:ext>
              </a:extLst>
            </p:cNvPr>
            <p:cNvSpPr txBox="1"/>
            <p:nvPr/>
          </p:nvSpPr>
          <p:spPr>
            <a:xfrm>
              <a:off x="837872" y="2713455"/>
              <a:ext cx="7188199" cy="29934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vi-VN" sz="2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Ngày Dân số Việt Nam (26-12) được thành lập với mục đích nâng cao nhận thức toàn xã hội về tầm quan trọng của công tác dân số-KHHGĐ. Hướng đến mục tiêu ổn định quy mô dân số, cơ cấu dân số và phân bố dân cư hợp lý; từng bước nâng cao chất lượng dân số, nâng cao chất lượng cuộc sống. Hàng năm tổ chức Tháng hành động Quốc gia về Dân số và Ngày Dân số Việt Nam (26/12) với nhiều hoạt động tuyên truyền, giáo dục, vận động về dân số-KHHGĐ.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vi-VN" sz="2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Ngày Dân số Việt Nam là dịp để toàn xã hội chung tay đẩy mạnh công tác dân số-KHHGĐ, góp phần thực hiện mục tiêu phát triển bền vững của đất nước, nâng cao chất lượng cuộc sống của người dân.</a:t>
              </a:r>
              <a:endParaRPr kumimoji="0" lang="en-US" sz="2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462845171"/>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4"/>
            <a:ext cx="9175898" cy="5424677"/>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7" name="Picture 6">
            <a:extLst>
              <a:ext uri="{FF2B5EF4-FFF2-40B4-BE49-F238E27FC236}">
                <a16:creationId xmlns:a16="http://schemas.microsoft.com/office/drawing/2014/main" id="{92AA2325-A3B7-5767-8AD3-6813C90B2732}"/>
              </a:ext>
            </a:extLst>
          </p:cNvPr>
          <p:cNvPicPr>
            <a:picLocks noChangeAspect="1"/>
          </p:cNvPicPr>
          <p:nvPr/>
        </p:nvPicPr>
        <p:blipFill>
          <a:blip r:embed="rId5"/>
          <a:stretch>
            <a:fillRect/>
          </a:stretch>
        </p:blipFill>
        <p:spPr>
          <a:xfrm>
            <a:off x="4625277" y="5010821"/>
            <a:ext cx="2822693" cy="1182727"/>
          </a:xfrm>
          <a:prstGeom prst="rect">
            <a:avLst/>
          </a:prstGeom>
        </p:spPr>
      </p:pic>
      <p:pic>
        <p:nvPicPr>
          <p:cNvPr id="6" name="Picture 5">
            <a:extLst>
              <a:ext uri="{FF2B5EF4-FFF2-40B4-BE49-F238E27FC236}">
                <a16:creationId xmlns:a16="http://schemas.microsoft.com/office/drawing/2014/main" id="{C67D3132-1D66-0C1E-7814-3DB753FEEDE8}"/>
              </a:ext>
            </a:extLst>
          </p:cNvPr>
          <p:cNvPicPr>
            <a:picLocks noChangeAspect="1"/>
          </p:cNvPicPr>
          <p:nvPr/>
        </p:nvPicPr>
        <p:blipFill>
          <a:blip r:embed="rId6"/>
          <a:stretch>
            <a:fillRect/>
          </a:stretch>
        </p:blipFill>
        <p:spPr>
          <a:xfrm>
            <a:off x="1768863" y="1541113"/>
            <a:ext cx="8321761" cy="3395766"/>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5533901" y="2529444"/>
            <a:ext cx="5866409" cy="1938992"/>
          </a:xfrm>
          <a:prstGeom prst="rect">
            <a:avLst/>
          </a:prstGeom>
          <a:noFill/>
        </p:spPr>
        <p:txBody>
          <a:bodyPr wrap="square" rtlCol="0">
            <a:spAutoFit/>
          </a:bodyPr>
          <a:lstStyle/>
          <a:p>
            <a:pPr algn="ctr"/>
            <a:r>
              <a:rPr lang="en-US" sz="6000" b="1" dirty="0">
                <a:latin typeface="Cambria" panose="02040503050406030204" pitchFamily="18" charset="0"/>
                <a:ea typeface="Cambria" panose="02040503050406030204" pitchFamily="18" charset="0"/>
              </a:rPr>
              <a:t>2. </a:t>
            </a:r>
            <a:r>
              <a:rPr lang="en-US" sz="6000" b="1" dirty="0" err="1">
                <a:latin typeface="Cambria" panose="02040503050406030204" pitchFamily="18" charset="0"/>
                <a:ea typeface="Cambria" panose="02040503050406030204" pitchFamily="18" charset="0"/>
              </a:rPr>
              <a:t>Các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chủng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tộc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trên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thế</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giới</a:t>
            </a:r>
            <a:endParaRPr lang="en-US" sz="6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432330"/>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2123658"/>
            <a:chOff x="1891864" y="468645"/>
            <a:chExt cx="9257830" cy="2792488"/>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27924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quan sát hình 2 và bảng 2, em hãy: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Kể tên và mô tả những nét chính về ngoại hình của các chủng tộc chính trên thế giới.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Trình bày sự phân bố của các chủng tộc chính trên thế giới.</a:t>
              </a:r>
              <a:endPar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BF4C12AF-599C-66F7-B189-E4F76C6CF8A0}"/>
              </a:ext>
            </a:extLst>
          </p:cNvPr>
          <p:cNvPicPr>
            <a:picLocks noChangeAspect="1"/>
          </p:cNvPicPr>
          <p:nvPr/>
        </p:nvPicPr>
        <p:blipFill>
          <a:blip r:embed="rId2"/>
          <a:stretch>
            <a:fillRect/>
          </a:stretch>
        </p:blipFill>
        <p:spPr>
          <a:xfrm>
            <a:off x="2563461" y="2531581"/>
            <a:ext cx="7031800" cy="4326419"/>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225631"/>
            <a:ext cx="11918730" cy="6632369"/>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2089FBC9-2252-E1B2-27ED-5E041CD42C5A}"/>
              </a:ext>
            </a:extLst>
          </p:cNvPr>
          <p:cNvPicPr>
            <a:picLocks noChangeAspect="1"/>
          </p:cNvPicPr>
          <p:nvPr/>
        </p:nvPicPr>
        <p:blipFill>
          <a:blip r:embed="rId2"/>
          <a:stretch>
            <a:fillRect/>
          </a:stretch>
        </p:blipFill>
        <p:spPr>
          <a:xfrm>
            <a:off x="1382857" y="614300"/>
            <a:ext cx="9221807" cy="5662021"/>
          </a:xfrm>
          <a:prstGeom prst="rect">
            <a:avLst/>
          </a:prstGeom>
        </p:spPr>
      </p:pic>
    </p:spTree>
    <p:extLst>
      <p:ext uri="{BB962C8B-B14F-4D97-AF65-F5344CB8AC3E}">
        <p14:creationId xmlns:p14="http://schemas.microsoft.com/office/powerpoint/2010/main" val="3801996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368135"/>
            <a:ext cx="13165720" cy="760020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467724" y="3864160"/>
              <a:ext cx="5091315" cy="201455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Căn cứ vào những nét chính về ngoại hình như màu da, tóc, mắt, mũi ..... các nhà khoa học đã chia dân cư trên thế giới thành bốn chúng tộc chính.</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Trên thế giới có 4 chủng tộc: Ơ-rô-pê-ô-ít, Môn-gô-lô-ít, Nê-grô-ít và Ô-xtra-lô-ít.</a:t>
              </a:r>
            </a:p>
          </p:txBody>
        </p:sp>
      </p:grpSp>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7" y="449071"/>
            <a:ext cx="9934529" cy="6022981"/>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defTabSz="1218804"/>
            <a:endParaRPr lang="en-US" sz="2399">
              <a:solidFill>
                <a:prstClr val="black"/>
              </a:solidFill>
              <a:latin typeface="Calibri"/>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3" y="996707"/>
            <a:ext cx="8157939" cy="4524315"/>
          </a:xfrm>
          <a:prstGeom prst="rect">
            <a:avLst/>
          </a:prstGeom>
          <a:noFill/>
        </p:spPr>
        <p:txBody>
          <a:bodyPr wrap="square" rtlCol="0">
            <a:spAutoFit/>
          </a:bodyPr>
          <a:lstStyle/>
          <a:p>
            <a:pPr marL="571500" indent="-571500" algn="just" defTabSz="1218804">
              <a:buFont typeface="Arial" panose="020B0604020202020204" pitchFamily="34" charset="0"/>
              <a:buChar char="•"/>
            </a:pPr>
            <a:r>
              <a:rPr lang="vi-VN" sz="3600" b="1" dirty="0">
                <a:solidFill>
                  <a:srgbClr val="EEECE1"/>
                </a:solidFill>
                <a:latin typeface="Calibri" panose="020F0502020204030204" pitchFamily="34" charset="0"/>
                <a:cs typeface="Calibri" panose="020F0502020204030204" pitchFamily="34" charset="0"/>
              </a:rPr>
              <a:t>Chủng tộc Ơ-rô-pê-ô-ít: </a:t>
            </a:r>
            <a:r>
              <a:rPr lang="vi-VN" sz="3600" b="1" i="1" dirty="0">
                <a:solidFill>
                  <a:srgbClr val="EEECE1"/>
                </a:solidFill>
                <a:latin typeface="Calibri" panose="020F0502020204030204" pitchFamily="34" charset="0"/>
                <a:cs typeface="Calibri" panose="020F0502020204030204" pitchFamily="34" charset="0"/>
              </a:rPr>
              <a:t>sống chủ yếu ở châu Âu, châu Mỹ, châu Đại Dương.</a:t>
            </a:r>
          </a:p>
          <a:p>
            <a:pPr marL="571500" indent="-571500" algn="just" defTabSz="1218804">
              <a:buFont typeface="Arial" panose="020B0604020202020204" pitchFamily="34" charset="0"/>
              <a:buChar char="•"/>
            </a:pPr>
            <a:r>
              <a:rPr lang="vi-VN" sz="3600" b="1" dirty="0">
                <a:solidFill>
                  <a:srgbClr val="EEECE1"/>
                </a:solidFill>
                <a:latin typeface="Calibri" panose="020F0502020204030204" pitchFamily="34" charset="0"/>
                <a:cs typeface="Calibri" panose="020F0502020204030204" pitchFamily="34" charset="0"/>
              </a:rPr>
              <a:t>Chủng tộc Môn-gô-lô-ít: </a:t>
            </a:r>
            <a:r>
              <a:rPr lang="vi-VN" sz="3600" b="1" i="1" dirty="0">
                <a:solidFill>
                  <a:srgbClr val="EEECE1"/>
                </a:solidFill>
                <a:latin typeface="Calibri" panose="020F0502020204030204" pitchFamily="34" charset="0"/>
                <a:cs typeface="Calibri" panose="020F0502020204030204" pitchFamily="34" charset="0"/>
              </a:rPr>
              <a:t>sống chủ yếu ở châu Á.</a:t>
            </a:r>
          </a:p>
          <a:p>
            <a:pPr marL="571500" indent="-571500" algn="just" defTabSz="1218804">
              <a:buFont typeface="Arial" panose="020B0604020202020204" pitchFamily="34" charset="0"/>
              <a:buChar char="•"/>
            </a:pPr>
            <a:r>
              <a:rPr lang="vi-VN" sz="3600" b="1" dirty="0">
                <a:solidFill>
                  <a:srgbClr val="EEECE1"/>
                </a:solidFill>
                <a:latin typeface="Calibri" panose="020F0502020204030204" pitchFamily="34" charset="0"/>
                <a:cs typeface="Calibri" panose="020F0502020204030204" pitchFamily="34" charset="0"/>
              </a:rPr>
              <a:t>Chủng tộc Nê-grô-it: </a:t>
            </a:r>
            <a:r>
              <a:rPr lang="vi-VN" sz="3600" b="1" i="1" dirty="0">
                <a:solidFill>
                  <a:srgbClr val="EEECE1"/>
                </a:solidFill>
                <a:latin typeface="Calibri" panose="020F0502020204030204" pitchFamily="34" charset="0"/>
                <a:cs typeface="Calibri" panose="020F0502020204030204" pitchFamily="34" charset="0"/>
              </a:rPr>
              <a:t>sống chủ yếu ở châu Phi.</a:t>
            </a:r>
          </a:p>
          <a:p>
            <a:pPr marL="571500" indent="-571500" algn="just" defTabSz="1218804">
              <a:buFont typeface="Arial" panose="020B0604020202020204" pitchFamily="34" charset="0"/>
              <a:buChar char="•"/>
            </a:pPr>
            <a:r>
              <a:rPr lang="vi-VN" sz="3600" b="1" dirty="0">
                <a:solidFill>
                  <a:srgbClr val="EEECE1"/>
                </a:solidFill>
                <a:latin typeface="Calibri" panose="020F0502020204030204" pitchFamily="34" charset="0"/>
                <a:cs typeface="Calibri" panose="020F0502020204030204" pitchFamily="34" charset="0"/>
              </a:rPr>
              <a:t>Chúng tộc Ô-xtra-lô-ít: </a:t>
            </a:r>
            <a:r>
              <a:rPr lang="vi-VN" sz="3600" b="1" i="1" dirty="0">
                <a:solidFill>
                  <a:srgbClr val="EEECE1"/>
                </a:solidFill>
                <a:latin typeface="Calibri" panose="020F0502020204030204" pitchFamily="34" charset="0"/>
                <a:cs typeface="Calibri" panose="020F0502020204030204" pitchFamily="34" charset="0"/>
              </a:rPr>
              <a:t>sống chủ yếu ở châu Đại Dương.</a:t>
            </a: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A2A5CE7F-ECB9-3317-94C9-D0A85366FA3B}"/>
              </a:ext>
            </a:extLst>
          </p:cNvPr>
          <p:cNvPicPr>
            <a:picLocks noChangeAspect="1"/>
          </p:cNvPicPr>
          <p:nvPr/>
        </p:nvPicPr>
        <p:blipFill>
          <a:blip r:embed="rId2"/>
          <a:stretch>
            <a:fillRect/>
          </a:stretch>
        </p:blipFill>
        <p:spPr>
          <a:xfrm>
            <a:off x="577933" y="746908"/>
            <a:ext cx="10834254" cy="5677566"/>
          </a:xfrm>
          <a:prstGeom prst="rect">
            <a:avLst/>
          </a:prstGeom>
        </p:spPr>
      </p:pic>
    </p:spTree>
    <p:extLst>
      <p:ext uri="{BB962C8B-B14F-4D97-AF65-F5344CB8AC3E}">
        <p14:creationId xmlns:p14="http://schemas.microsoft.com/office/powerpoint/2010/main" val="24737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542</TotalTime>
  <Words>470</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#9Slide07 IcielKoni</vt:lpstr>
      <vt:lpstr>Aptos</vt:lpstr>
      <vt:lpstr>Aptos Display</vt:lpstr>
      <vt:lpstr>Arial</vt:lpstr>
      <vt:lpstr>Calibri</vt:lpstr>
      <vt:lpstr>Cambria</vt:lpstr>
      <vt:lpstr>Times New Roman</vt:lpstr>
      <vt:lpstr>字魂59号-创粗黑</vt:lpstr>
      <vt:lpstr>方正硬笔楷书繁体</vt:lpstr>
      <vt:lpstr>Custom Design</vt:lpstr>
      <vt:lpstr>1_Custom Design</vt:lpstr>
      <vt:lpstr>Office 主题</vt:lpstr>
      <vt:lpstr>1_Office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Administrator</cp:lastModifiedBy>
  <cp:revision>66</cp:revision>
  <dcterms:created xsi:type="dcterms:W3CDTF">2023-10-12T12:18:02Z</dcterms:created>
  <dcterms:modified xsi:type="dcterms:W3CDTF">2025-04-20T14:49:42Z</dcterms:modified>
  <cp:category>9Slide.vn</cp:category>
</cp:coreProperties>
</file>