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57" r:id="rId5"/>
    <p:sldId id="258" r:id="rId6"/>
    <p:sldId id="260" r:id="rId7"/>
    <p:sldId id="261" r:id="rId8"/>
    <p:sldId id="262" r:id="rId9"/>
    <p:sldId id="265" r:id="rId10"/>
    <p:sldId id="263" r:id="rId11"/>
    <p:sldId id="264" r:id="rId12"/>
    <p:sldId id="266" r:id="rId13"/>
    <p:sldId id="281" r:id="rId14"/>
    <p:sldId id="268" r:id="rId15"/>
    <p:sldId id="269" r:id="rId16"/>
    <p:sldId id="270" r:id="rId17"/>
    <p:sldId id="271" r:id="rId18"/>
    <p:sldId id="272" r:id="rId19"/>
    <p:sldId id="280" r:id="rId20"/>
    <p:sldId id="286" r:id="rId21"/>
    <p:sldId id="284" r:id="rId22"/>
    <p:sldId id="285" r:id="rId23"/>
    <p:sldId id="282" r:id="rId24"/>
    <p:sldId id="283" r:id="rId25"/>
    <p:sldId id="273"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88" d="100"/>
          <a:sy n="88" d="100"/>
        </p:scale>
        <p:origin x="-466" y="-72"/>
      </p:cViewPr>
      <p:guideLst>
        <p:guide orient="horz" pos="2160"/>
        <p:guide pos="3840"/>
      </p:guideLst>
    </p:cSldViewPr>
  </p:slideViewPr>
  <p:notesTextViewPr>
    <p:cViewPr>
      <p:scale>
        <a:sx n="1" d="1"/>
        <a:sy n="1" d="1"/>
      </p:scale>
      <p:origin x="0" y="0"/>
    </p:cViewPr>
  </p:notesTextViewPr>
  <p:sorterViewPr>
    <p:cViewPr>
      <p:scale>
        <a:sx n="100" d="100"/>
        <a:sy n="100" d="100"/>
      </p:scale>
      <p:origin x="0" y="51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A71B17-9C44-4E55-8081-616E2CD2894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7729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71B17-9C44-4E55-8081-616E2CD2894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411411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71B17-9C44-4E55-8081-616E2CD2894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170443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71B17-9C44-4E55-8081-616E2CD2894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67468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71B17-9C44-4E55-8081-616E2CD2894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49055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A71B17-9C44-4E55-8081-616E2CD2894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34823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A71B17-9C44-4E55-8081-616E2CD2894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79374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A71B17-9C44-4E55-8081-616E2CD2894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243115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71B17-9C44-4E55-8081-616E2CD2894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197605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71B17-9C44-4E55-8081-616E2CD2894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23244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71B17-9C44-4E55-8081-616E2CD2894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135148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71B17-9C44-4E55-8081-616E2CD28949}" type="datetimeFigureOut">
              <a:rPr lang="en-US" smtClean="0"/>
              <a:pPr/>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99494-FC53-4D28-A5DB-67EE732E91DE}" type="slidenum">
              <a:rPr lang="en-US" smtClean="0"/>
              <a:pPr/>
              <a:t>‹#›</a:t>
            </a:fld>
            <a:endParaRPr lang="en-US"/>
          </a:p>
        </p:txBody>
      </p:sp>
    </p:spTree>
    <p:extLst>
      <p:ext uri="{BB962C8B-B14F-4D97-AF65-F5344CB8AC3E}">
        <p14:creationId xmlns:p14="http://schemas.microsoft.com/office/powerpoint/2010/main" xmlns="" val="316406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E:\Downloads\M&#7929;%20thu&#7853;t%204-%20nh&#7919;ng%20m&#7843;ng%20m&#224;u%20th&#250;%20v&#7883;-Ng&#7885;c%20Nguy&#7877;nTV-%20m&#7929;%20thu&#7853;t%20&#272;an%20M&#7841;ch-%20m&#7929;%20thu&#7853;t%20m&#7899;i%20c&#225;nh%20di&#7873;u.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047" y="561975"/>
            <a:ext cx="9228478" cy="3314700"/>
          </a:xfrm>
        </p:spPr>
        <p:txBody>
          <a:bodyPr>
            <a:prstTxWarp prst="textArchUp">
              <a:avLst/>
            </a:prstTxWarp>
            <a:normAutofit/>
          </a:bodyPr>
          <a:lstStyle/>
          <a:p>
            <a:r>
              <a:rPr lang="en-US" sz="8000" dirty="0" err="1">
                <a:solidFill>
                  <a:srgbClr val="FF0000"/>
                </a:solidFill>
                <a:latin typeface="Mongolian Baiti" panose="03000500000000000000" pitchFamily="66" charset="0"/>
                <a:cs typeface="Mongolian Baiti" panose="03000500000000000000" pitchFamily="66" charset="0"/>
              </a:rPr>
              <a:t>Chào</a:t>
            </a:r>
            <a:r>
              <a:rPr lang="en-US" sz="8000" dirty="0">
                <a:solidFill>
                  <a:srgbClr val="FF0000"/>
                </a:solidFill>
                <a:latin typeface="Mongolian Baiti" panose="03000500000000000000" pitchFamily="66" charset="0"/>
                <a:cs typeface="Mongolian Baiti" panose="03000500000000000000" pitchFamily="66" charset="0"/>
              </a:rPr>
              <a:t> </a:t>
            </a:r>
            <a:r>
              <a:rPr lang="en-US" sz="8000" dirty="0" err="1">
                <a:solidFill>
                  <a:srgbClr val="FF0000"/>
                </a:solidFill>
                <a:latin typeface="Mongolian Baiti" panose="03000500000000000000" pitchFamily="66" charset="0"/>
                <a:cs typeface="Mongolian Baiti" panose="03000500000000000000" pitchFamily="66" charset="0"/>
              </a:rPr>
              <a:t>các</a:t>
            </a:r>
            <a:r>
              <a:rPr lang="en-US" sz="8000" dirty="0">
                <a:solidFill>
                  <a:srgbClr val="FF0000"/>
                </a:solidFill>
                <a:latin typeface="Mongolian Baiti" panose="03000500000000000000" pitchFamily="66" charset="0"/>
                <a:cs typeface="Mongolian Baiti" panose="03000500000000000000" pitchFamily="66" charset="0"/>
              </a:rPr>
              <a:t> </a:t>
            </a:r>
            <a:r>
              <a:rPr lang="en-US" sz="8000" dirty="0" err="1">
                <a:solidFill>
                  <a:srgbClr val="FF0000"/>
                </a:solidFill>
                <a:latin typeface="Mongolian Baiti" panose="03000500000000000000" pitchFamily="66" charset="0"/>
                <a:cs typeface="Mongolian Baiti" panose="03000500000000000000" pitchFamily="66" charset="0"/>
              </a:rPr>
              <a:t>em</a:t>
            </a:r>
            <a:r>
              <a:rPr lang="en-US" sz="8000" dirty="0">
                <a:solidFill>
                  <a:srgbClr val="FF0000"/>
                </a:solidFill>
                <a:latin typeface="Mongolian Baiti" panose="03000500000000000000" pitchFamily="66" charset="0"/>
                <a:cs typeface="Mongolian Baiti" panose="03000500000000000000" pitchFamily="66" charset="0"/>
              </a:rPr>
              <a:t> HS </a:t>
            </a:r>
            <a:r>
              <a:rPr lang="en-US" sz="8000" dirty="0" err="1">
                <a:solidFill>
                  <a:srgbClr val="FF0000"/>
                </a:solidFill>
                <a:latin typeface="Mongolian Baiti" panose="03000500000000000000" pitchFamily="66" charset="0"/>
                <a:cs typeface="Mongolian Baiti" panose="03000500000000000000" pitchFamily="66" charset="0"/>
              </a:rPr>
              <a:t>thân</a:t>
            </a:r>
            <a:r>
              <a:rPr lang="en-US" sz="8000" dirty="0">
                <a:solidFill>
                  <a:srgbClr val="FF0000"/>
                </a:solidFill>
                <a:latin typeface="Mongolian Baiti" panose="03000500000000000000" pitchFamily="66" charset="0"/>
                <a:cs typeface="Mongolian Baiti" panose="03000500000000000000" pitchFamily="66" charset="0"/>
              </a:rPr>
              <a:t> </a:t>
            </a:r>
            <a:r>
              <a:rPr lang="en-US" sz="8000" dirty="0" err="1">
                <a:solidFill>
                  <a:srgbClr val="FF0000"/>
                </a:solidFill>
                <a:latin typeface="Mongolian Baiti" panose="03000500000000000000" pitchFamily="66" charset="0"/>
                <a:cs typeface="Mongolian Baiti" panose="03000500000000000000" pitchFamily="66" charset="0"/>
              </a:rPr>
              <a:t>mến</a:t>
            </a:r>
            <a:r>
              <a:rPr lang="en-US" sz="8000" dirty="0">
                <a:solidFill>
                  <a:srgbClr val="FF0000"/>
                </a:solidFill>
                <a:latin typeface="Mongolian Baiti" panose="03000500000000000000" pitchFamily="66" charset="0"/>
                <a:cs typeface="Mongolian Baiti" panose="03000500000000000000" pitchFamily="66" charset="0"/>
              </a:rPr>
              <a:t>!</a:t>
            </a:r>
          </a:p>
        </p:txBody>
      </p:sp>
      <p:sp>
        <p:nvSpPr>
          <p:cNvPr id="6" name="TextBox 5"/>
          <p:cNvSpPr txBox="1"/>
          <p:nvPr/>
        </p:nvSpPr>
        <p:spPr>
          <a:xfrm>
            <a:off x="3596311" y="1265832"/>
            <a:ext cx="4800600" cy="2677656"/>
          </a:xfrm>
          <a:prstGeom prst="rect">
            <a:avLst/>
          </a:prstGeom>
          <a:noFill/>
        </p:spPr>
        <p:txBody>
          <a:bodyPr wrap="square" rtlCol="0">
            <a:spAutoFit/>
          </a:bodyPr>
          <a:lstStyle/>
          <a:p>
            <a:pPr algn="ctr">
              <a:lnSpc>
                <a:spcPct val="150000"/>
              </a:lnSpc>
            </a:pPr>
            <a:r>
              <a:rPr lang="en-US" sz="2800" b="1" dirty="0" err="1">
                <a:latin typeface="Times New Roman" panose="02020603050405020304" pitchFamily="18" charset="0"/>
                <a:cs typeface="Times New Roman" panose="02020603050405020304" pitchFamily="18" charset="0"/>
              </a:rPr>
              <a:t>Mĩ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p>
          <a:p>
            <a:pPr algn="ctr">
              <a:lnSpc>
                <a:spcPct val="150000"/>
              </a:lnSpc>
            </a:pP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4</a:t>
            </a:r>
          </a:p>
          <a:p>
            <a:pPr algn="ctr">
              <a:lnSpc>
                <a:spcPct val="150000"/>
              </a:lnSpc>
            </a:pP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Bùi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endParaRPr lang="en-US" sz="2800" b="1" dirty="0">
              <a:latin typeface="Times New Roman" panose="02020603050405020304" pitchFamily="18" charset="0"/>
              <a:cs typeface="Times New Roman" panose="02020603050405020304" pitchFamily="18" charset="0"/>
            </a:endParaRPr>
          </a:p>
          <a:p>
            <a:pPr algn="ctr">
              <a:lnSpc>
                <a:spcPct val="150000"/>
              </a:lnSpc>
            </a:pPr>
            <a:endParaRPr lang="en-US" sz="2800" b="1" dirty="0"/>
          </a:p>
        </p:txBody>
      </p:sp>
    </p:spTree>
    <p:extLst>
      <p:ext uri="{BB962C8B-B14F-4D97-AF65-F5344CB8AC3E}">
        <p14:creationId xmlns:p14="http://schemas.microsoft.com/office/powerpoint/2010/main" xmlns="" val="4088053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725" y="768350"/>
            <a:ext cx="10515600" cy="4351338"/>
          </a:xfrm>
        </p:spPr>
        <p:txBody>
          <a:bodyPr>
            <a:normAutofit/>
          </a:bodyPr>
          <a:lstStyle/>
          <a:p>
            <a:pPr marL="0" indent="0">
              <a:buNone/>
            </a:pPr>
            <a:r>
              <a:rPr lang="vi-VN" sz="3600" dirty="0">
                <a:latin typeface="Times New Roman" panose="02020603050405020304" pitchFamily="18" charset="0"/>
                <a:cs typeface="Times New Roman" panose="02020603050405020304" pitchFamily="18" charset="0"/>
              </a:rPr>
              <a:t>Quan sát hình 1.4 và nêu tên các màu đối diện với màu cơ bản. </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512" y="1785937"/>
            <a:ext cx="4586288" cy="40819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04468" y="2433638"/>
            <a:ext cx="6831189" cy="2686050"/>
          </a:xfrm>
          <a:prstGeom prst="rect">
            <a:avLst/>
          </a:prstGeom>
        </p:spPr>
      </p:pic>
      <p:sp>
        <p:nvSpPr>
          <p:cNvPr id="2" name="Rectangle 1"/>
          <p:cNvSpPr/>
          <p:nvPr/>
        </p:nvSpPr>
        <p:spPr>
          <a:xfrm>
            <a:off x="4943475" y="3743325"/>
            <a:ext cx="1971675"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7562" y="3743324"/>
            <a:ext cx="1971675"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458325" y="3743324"/>
            <a:ext cx="1971675"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24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875E-6 2.22222E-6 L -0.00039 0.4743 " pathEditMode="relative" rAng="0" ptsTypes="AA">
                                      <p:cBhvr>
                                        <p:cTn id="17" dur="2000" fill="hold"/>
                                        <p:tgtEl>
                                          <p:spTgt spid="2"/>
                                        </p:tgtEl>
                                        <p:attrNameLst>
                                          <p:attrName>ppt_x</p:attrName>
                                          <p:attrName>ppt_y</p:attrName>
                                        </p:attrNameLst>
                                      </p:cBhvr>
                                      <p:rCtr x="-26" y="23704"/>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22045E-16 2.22222E-6 L 2.22045E-16 0.47986 " pathEditMode="relative" rAng="0" ptsTypes="AA">
                                      <p:cBhvr>
                                        <p:cTn id="21" dur="2000" fill="hold"/>
                                        <p:tgtEl>
                                          <p:spTgt spid="6"/>
                                        </p:tgtEl>
                                        <p:attrNameLst>
                                          <p:attrName>ppt_x</p:attrName>
                                          <p:attrName>ppt_y</p:attrName>
                                        </p:attrNameLst>
                                      </p:cBhvr>
                                      <p:rCtr x="0" y="23981"/>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6.25E-7 2.22222E-6 L 0.00117 0.4993 " pathEditMode="relative" rAng="0" ptsTypes="AA">
                                      <p:cBhvr>
                                        <p:cTn id="25" dur="2000" fill="hold"/>
                                        <p:tgtEl>
                                          <p:spTgt spid="7"/>
                                        </p:tgtEl>
                                        <p:attrNameLst>
                                          <p:attrName>ppt_x</p:attrName>
                                          <p:attrName>ppt_y</p:attrName>
                                        </p:attrNameLst>
                                      </p:cBhvr>
                                      <p:rCtr x="52" y="2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4" name="Oval Callout 3"/>
          <p:cNvSpPr/>
          <p:nvPr/>
        </p:nvSpPr>
        <p:spPr>
          <a:xfrm>
            <a:off x="2084818" y="412513"/>
            <a:ext cx="8773682" cy="3045062"/>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Times New Roman" panose="02020603050405020304" pitchFamily="18" charset="0"/>
                <a:cs typeface="Times New Roman" panose="02020603050405020304" pitchFamily="18" charset="0"/>
              </a:rPr>
              <a:t>Khi đặt màu </a:t>
            </a:r>
            <a:r>
              <a:rPr lang="vi-VN" sz="3600" dirty="0" smtClean="0">
                <a:solidFill>
                  <a:schemeClr val="tx1"/>
                </a:solidFill>
                <a:latin typeface="Times New Roman" panose="02020603050405020304" pitchFamily="18" charset="0"/>
                <a:cs typeface="Times New Roman" panose="02020603050405020304" pitchFamily="18" charset="0"/>
              </a:rPr>
              <a:t>pha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được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bởi</a:t>
            </a:r>
            <a:r>
              <a:rPr lang="en-US" sz="3600" dirty="0">
                <a:solidFill>
                  <a:schemeClr val="tx1"/>
                </a:solidFill>
                <a:latin typeface="Times New Roman" panose="02020603050405020304" pitchFamily="18" charset="0"/>
                <a:cs typeface="Times New Roman" panose="02020603050405020304" pitchFamily="18" charset="0"/>
              </a:rPr>
              <a:t> 2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gốc</a:t>
            </a:r>
            <a:r>
              <a:rPr lang="vi-VN" sz="3600" dirty="0">
                <a:solidFill>
                  <a:schemeClr val="tx1"/>
                </a:solidFill>
                <a:latin typeface="Times New Roman" panose="02020603050405020304" pitchFamily="18" charset="0"/>
                <a:cs typeface="Times New Roman" panose="02020603050405020304" pitchFamily="18" charset="0"/>
              </a:rPr>
              <a:t> </a:t>
            </a:r>
            <a:r>
              <a:rPr lang="vi-VN" sz="3600" dirty="0" smtClean="0">
                <a:solidFill>
                  <a:schemeClr val="tx1"/>
                </a:solidFill>
                <a:latin typeface="Times New Roman" panose="02020603050405020304" pitchFamily="18" charset="0"/>
                <a:cs typeface="Times New Roman" panose="02020603050405020304" pitchFamily="18" charset="0"/>
              </a:rPr>
              <a:t>được </a:t>
            </a:r>
            <a:r>
              <a:rPr lang="en-US" sz="3600" dirty="0" err="1" smtClean="0">
                <a:solidFill>
                  <a:schemeClr val="tx1"/>
                </a:solidFill>
                <a:latin typeface="Times New Roman" panose="02020603050405020304" pitchFamily="18" charset="0"/>
                <a:cs typeface="Times New Roman" panose="02020603050405020304" pitchFamily="18" charset="0"/>
              </a:rPr>
              <a:t>đặt</a:t>
            </a:r>
            <a:r>
              <a:rPr lang="en-US" sz="3600" dirty="0" smtClean="0">
                <a:solidFill>
                  <a:schemeClr val="tx1"/>
                </a:solidFill>
                <a:latin typeface="Times New Roman" panose="02020603050405020304" pitchFamily="18" charset="0"/>
                <a:cs typeface="Times New Roman" panose="02020603050405020304" pitchFamily="18" charset="0"/>
              </a:rPr>
              <a:t> </a:t>
            </a:r>
            <a:r>
              <a:rPr lang="vi-VN" sz="3600" dirty="0" smtClean="0">
                <a:solidFill>
                  <a:schemeClr val="tx1"/>
                </a:solidFill>
                <a:latin typeface="Times New Roman" panose="02020603050405020304" pitchFamily="18" charset="0"/>
                <a:cs typeface="Times New Roman" panose="02020603050405020304" pitchFamily="18" charset="0"/>
              </a:rPr>
              <a:t>cạnh màu gốc còn </a:t>
            </a:r>
            <a:r>
              <a:rPr lang="vi-VN" sz="3600" dirty="0">
                <a:solidFill>
                  <a:schemeClr val="tx1"/>
                </a:solidFill>
                <a:latin typeface="Times New Roman" panose="02020603050405020304" pitchFamily="18" charset="0"/>
                <a:cs typeface="Times New Roman" panose="02020603050405020304" pitchFamily="18" charset="0"/>
              </a:rPr>
              <a:t>lại em thấy thế nào?</a:t>
            </a:r>
          </a:p>
        </p:txBody>
      </p:sp>
      <p:sp>
        <p:nvSpPr>
          <p:cNvPr id="5" name="Right Arrow 4"/>
          <p:cNvSpPr/>
          <p:nvPr/>
        </p:nvSpPr>
        <p:spPr>
          <a:xfrm>
            <a:off x="1495425" y="3276600"/>
            <a:ext cx="9391650" cy="3448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Times New Roman" panose="02020603050405020304" pitchFamily="18" charset="0"/>
                <a:cs typeface="Times New Roman" panose="02020603050405020304" pitchFamily="18" charset="0"/>
              </a:rPr>
              <a:t>Mà</a:t>
            </a:r>
            <a:r>
              <a:rPr lang="vi-VN" sz="3600" dirty="0">
                <a:solidFill>
                  <a:schemeClr val="tx1"/>
                </a:solidFill>
                <a:latin typeface="Times New Roman" panose="02020603050405020304" pitchFamily="18" charset="0"/>
                <a:cs typeface="Times New Roman" panose="02020603050405020304" pitchFamily="18" charset="0"/>
              </a:rPr>
              <a:t>u </a:t>
            </a:r>
            <a:r>
              <a:rPr lang="en-US" sz="3600" dirty="0" err="1">
                <a:solidFill>
                  <a:schemeClr val="tx1"/>
                </a:solidFill>
                <a:latin typeface="Times New Roman" panose="02020603050405020304" pitchFamily="18" charset="0"/>
                <a:cs typeface="Times New Roman" panose="02020603050405020304" pitchFamily="18" charset="0"/>
              </a:rPr>
              <a:t>pha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vi-VN" sz="3600" dirty="0">
                <a:solidFill>
                  <a:schemeClr val="tx1"/>
                </a:solidFill>
                <a:latin typeface="Times New Roman" panose="02020603050405020304" pitchFamily="18" charset="0"/>
                <a:cs typeface="Times New Roman" panose="02020603050405020304" pitchFamily="18" charset="0"/>
              </a:rPr>
              <a:t> đặt cạnh màu gốc còn lại ta tạo được cặp màu bổ túc </a:t>
            </a:r>
            <a:r>
              <a:rPr lang="en-US" sz="3600" dirty="0">
                <a:solidFill>
                  <a:schemeClr val="tx1"/>
                </a:solidFill>
                <a:latin typeface="Times New Roman" panose="02020603050405020304" pitchFamily="18" charset="0"/>
                <a:cs typeface="Times New Roman" panose="02020603050405020304" pitchFamily="18" charset="0"/>
              </a:rPr>
              <a:t>hay</a:t>
            </a:r>
            <a:r>
              <a:rPr lang="vi-VN" sz="3600" dirty="0">
                <a:solidFill>
                  <a:schemeClr val="tx1"/>
                </a:solidFill>
                <a:latin typeface="Times New Roman" panose="02020603050405020304" pitchFamily="18" charset="0"/>
                <a:cs typeface="Times New Roman" panose="02020603050405020304" pitchFamily="18" charset="0"/>
              </a:rPr>
              <a:t> cặp màu tương phản.</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7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Horizontal Scroll 3"/>
          <p:cNvSpPr/>
          <p:nvPr/>
        </p:nvSpPr>
        <p:spPr>
          <a:xfrm>
            <a:off x="85725" y="0"/>
            <a:ext cx="11915775" cy="6858000"/>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GHI NHỚ:</a:t>
            </a:r>
          </a:p>
          <a:p>
            <a:pPr marL="457200" indent="-457200" algn="just">
              <a:buFont typeface="Arial" panose="020B0604020202020204" pitchFamily="34" charset="0"/>
              <a:buChar char="•"/>
            </a:pPr>
            <a:r>
              <a:rPr lang="vi-VN" sz="2800" dirty="0">
                <a:solidFill>
                  <a:schemeClr val="tx1"/>
                </a:solidFill>
                <a:latin typeface="Times New Roman" panose="02020603050405020304" pitchFamily="18" charset="0"/>
                <a:cs typeface="Times New Roman" panose="02020603050405020304" pitchFamily="18" charset="0"/>
              </a:rPr>
              <a:t>Cặp màu đối diện nhau trong vòng tròn màu sắc là cặp màu bổ túc.</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800" dirty="0">
                <a:solidFill>
                  <a:schemeClr val="tx1"/>
                </a:solidFill>
                <a:latin typeface="Times New Roman" panose="02020603050405020304" pitchFamily="18" charset="0"/>
                <a:cs typeface="Times New Roman" panose="02020603050405020304" pitchFamily="18" charset="0"/>
              </a:rPr>
              <a:t>Các cặp màu bổ túc khi đứng cạnh nhau thường làm cho màu sắc tươi hơn, rực rỡ hơn, thu hút thị giác (bắt mắt hơn) nên thường được dùng khi muốn tạo ra sự chú ý về màu sắc. Trong lễ hội, quảng cáo, sân khấu, trang trí sách báo, đồ chơi trẻ em,… người ta thường sử dụng các cặp màu bổ túc.</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800" dirty="0">
                <a:solidFill>
                  <a:schemeClr val="tx1"/>
                </a:solidFill>
                <a:latin typeface="Times New Roman" panose="02020603050405020304" pitchFamily="18" charset="0"/>
                <a:cs typeface="Times New Roman" panose="02020603050405020304" pitchFamily="18" charset="0"/>
              </a:rPr>
              <a:t>Tuy nhiên, các cặp màu bổ túc cũng gây ra sự tương phản khi đứng cạnh nhau. Các cặp màu này thường gây nên sự chói gắt, sặc sỡ, loè loẹt, bởi vậy, không nên đặt chúng cạnh nhau trong những trường hợp phải nhìn gần, liên tục, thường xuyên (đồ dùng, trang phục hằng ngày, các công trình kiến trúc,…).</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7166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8633"/>
            <a:ext cx="10515600" cy="4351338"/>
          </a:xfrm>
        </p:spPr>
        <p:txBody>
          <a:bodyPr>
            <a:normAutofit/>
          </a:bodyPr>
          <a:lstStyle/>
          <a:p>
            <a:pPr marL="0" indent="0" algn="ctr">
              <a:buNone/>
            </a:pP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83257" y="3248312"/>
            <a:ext cx="6733002" cy="14647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3257" y="1444751"/>
            <a:ext cx="6733002" cy="1536626"/>
          </a:xfrm>
          <a:prstGeom prst="rect">
            <a:avLst/>
          </a:prstGeom>
        </p:spPr>
      </p:pic>
    </p:spTree>
    <p:extLst>
      <p:ext uri="{BB962C8B-B14F-4D97-AF65-F5344CB8AC3E}">
        <p14:creationId xmlns:p14="http://schemas.microsoft.com/office/powerpoint/2010/main" xmlns="" val="3804606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6" name="Horizontal Scroll 5"/>
          <p:cNvSpPr/>
          <p:nvPr/>
        </p:nvSpPr>
        <p:spPr>
          <a:xfrm>
            <a:off x="876897" y="294622"/>
            <a:ext cx="9892825" cy="5195843"/>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GHI NHỚ:</a:t>
            </a:r>
          </a:p>
          <a:p>
            <a:pPr algn="just"/>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nóng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ấm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áp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nóng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đỏ</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vàng</a:t>
            </a:r>
            <a:r>
              <a:rPr lang="en-US" sz="3600" dirty="0">
                <a:solidFill>
                  <a:schemeClr val="tx1"/>
                </a:solidFill>
                <a:latin typeface="Times New Roman" panose="02020603050405020304" pitchFamily="18" charset="0"/>
                <a:cs typeface="Times New Roman" panose="02020603050405020304" pitchFamily="18" charset="0"/>
              </a:rPr>
              <a:t>. </a:t>
            </a:r>
          </a:p>
          <a:p>
            <a:pPr algn="just"/>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dịu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lẽo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màu</a:t>
            </a:r>
            <a:r>
              <a:rPr lang="en-US" sz="3600" dirty="0">
                <a:solidFill>
                  <a:schemeClr val="tx1"/>
                </a:solidFill>
                <a:latin typeface="Times New Roman" panose="02020603050405020304" pitchFamily="18" charset="0"/>
                <a:cs typeface="Times New Roman" panose="02020603050405020304" pitchFamily="18" charset="0"/>
              </a:rPr>
              <a:t> lam.</a:t>
            </a:r>
          </a:p>
        </p:txBody>
      </p:sp>
    </p:spTree>
    <p:extLst>
      <p:ext uri="{BB962C8B-B14F-4D97-AF65-F5344CB8AC3E}">
        <p14:creationId xmlns:p14="http://schemas.microsoft.com/office/powerpoint/2010/main" xmlns="" val="659573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4" name="Oval Callout 3"/>
          <p:cNvSpPr/>
          <p:nvPr/>
        </p:nvSpPr>
        <p:spPr>
          <a:xfrm>
            <a:off x="188010" y="365125"/>
            <a:ext cx="11665008" cy="5540019"/>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chemeClr val="tx1"/>
                </a:solidFill>
                <a:latin typeface="Times New Roman" panose="02020603050405020304" pitchFamily="18" charset="0"/>
                <a:cs typeface="Times New Roman" panose="02020603050405020304" pitchFamily="18" charset="0"/>
              </a:rPr>
              <a:t>Quan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 b, c, d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1.7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túc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 </a:t>
            </a: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b? </a:t>
            </a: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 </a:t>
            </a: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198251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99324" y="581442"/>
            <a:ext cx="5892676" cy="50088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142" y="549483"/>
            <a:ext cx="6410177" cy="4936917"/>
          </a:xfrm>
          <a:prstGeom prst="rect">
            <a:avLst/>
          </a:prstGeom>
        </p:spPr>
      </p:pic>
      <p:sp>
        <p:nvSpPr>
          <p:cNvPr id="9" name="TextBox 8"/>
          <p:cNvSpPr txBox="1"/>
          <p:nvPr/>
        </p:nvSpPr>
        <p:spPr>
          <a:xfrm>
            <a:off x="3027797" y="5670758"/>
            <a:ext cx="37147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a:t>
            </a:r>
          </a:p>
        </p:txBody>
      </p:sp>
      <p:sp>
        <p:nvSpPr>
          <p:cNvPr id="10" name="TextBox 9"/>
          <p:cNvSpPr txBox="1"/>
          <p:nvPr/>
        </p:nvSpPr>
        <p:spPr>
          <a:xfrm>
            <a:off x="9091704" y="5604983"/>
            <a:ext cx="52698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xmlns="" val="138817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32511" y="232912"/>
            <a:ext cx="7673764" cy="5669389"/>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432511" cy="5909094"/>
          </a:xfrm>
          <a:prstGeom prst="rect">
            <a:avLst/>
          </a:prstGeom>
        </p:spPr>
      </p:pic>
      <p:sp>
        <p:nvSpPr>
          <p:cNvPr id="6" name="TextBox 5"/>
          <p:cNvSpPr txBox="1"/>
          <p:nvPr/>
        </p:nvSpPr>
        <p:spPr>
          <a:xfrm>
            <a:off x="1924050" y="5908629"/>
            <a:ext cx="11811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a:t>
            </a:r>
          </a:p>
        </p:txBody>
      </p:sp>
      <p:sp>
        <p:nvSpPr>
          <p:cNvPr id="7" name="TextBox 6"/>
          <p:cNvSpPr txBox="1"/>
          <p:nvPr/>
        </p:nvSpPr>
        <p:spPr>
          <a:xfrm>
            <a:off x="8124825" y="5857874"/>
            <a:ext cx="11811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xmlns="" val="4177124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r="-3000" b="1000"/>
          </a:stretch>
        </a:blipFill>
        <a:effectLst/>
      </p:bgPr>
    </p:bg>
    <p:spTree>
      <p:nvGrpSpPr>
        <p:cNvPr id="1" name=""/>
        <p:cNvGrpSpPr/>
        <p:nvPr/>
      </p:nvGrpSpPr>
      <p:grpSpPr>
        <a:xfrm>
          <a:off x="0" y="0"/>
          <a:ext cx="0" cy="0"/>
          <a:chOff x="0" y="0"/>
          <a:chExt cx="0" cy="0"/>
        </a:xfrm>
      </p:grpSpPr>
      <p:sp>
        <p:nvSpPr>
          <p:cNvPr id="4" name="Horizontal Scroll 3"/>
          <p:cNvSpPr/>
          <p:nvPr/>
        </p:nvSpPr>
        <p:spPr>
          <a:xfrm>
            <a:off x="1213559" y="431091"/>
            <a:ext cx="9267825" cy="4603750"/>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GHI NHỚ:</a:t>
            </a:r>
          </a:p>
          <a:p>
            <a:pPr algn="just"/>
            <a:r>
              <a:rPr lang="vi-VN" sz="3600" dirty="0">
                <a:solidFill>
                  <a:schemeClr val="tx1"/>
                </a:solidFill>
                <a:latin typeface="+mj-lt"/>
              </a:rPr>
              <a:t>Sự hài hoà về màu sắc được tạo nên bởi sự kết hợp giữa màu nóng và màu lạnh, màu đậm và màu nhạt trong một tổng thể.</a:t>
            </a:r>
            <a:endParaRPr lang="en-US" sz="3600" dirty="0">
              <a:solidFill>
                <a:schemeClr val="tx1"/>
              </a:solidFill>
              <a:latin typeface="+mj-lt"/>
            </a:endParaRPr>
          </a:p>
        </p:txBody>
      </p:sp>
    </p:spTree>
    <p:extLst>
      <p:ext uri="{BB962C8B-B14F-4D97-AF65-F5344CB8AC3E}">
        <p14:creationId xmlns:p14="http://schemas.microsoft.com/office/powerpoint/2010/main" xmlns="" val="2832312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Ribbon 3"/>
          <p:cNvSpPr/>
          <p:nvPr/>
        </p:nvSpPr>
        <p:spPr>
          <a:xfrm>
            <a:off x="2449903" y="179059"/>
            <a:ext cx="6771736" cy="1459960"/>
          </a:xfrm>
          <a:prstGeom prst="ellipseRibbon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ysClr val="windowText" lastClr="000000"/>
                </a:solidFill>
                <a:latin typeface="Times New Roman" panose="02020603050405020304" pitchFamily="18" charset="0"/>
                <a:cs typeface="Times New Roman" panose="02020603050405020304" pitchFamily="18" charset="0"/>
              </a:rPr>
              <a:t>Hoạt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động</a:t>
            </a:r>
            <a:r>
              <a:rPr lang="en-US" sz="3600" dirty="0">
                <a:solidFill>
                  <a:sysClr val="windowText" lastClr="000000"/>
                </a:solidFill>
                <a:latin typeface="Times New Roman" panose="02020603050405020304" pitchFamily="18" charset="0"/>
                <a:cs typeface="Times New Roman" panose="02020603050405020304" pitchFamily="18" charset="0"/>
              </a:rPr>
              <a:t> 2: </a:t>
            </a:r>
            <a:r>
              <a:rPr lang="en-US" sz="3600" dirty="0" err="1">
                <a:solidFill>
                  <a:sysClr val="windowText" lastClr="000000"/>
                </a:solidFill>
                <a:latin typeface="Times New Roman" panose="02020603050405020304" pitchFamily="18" charset="0"/>
                <a:cs typeface="Times New Roman" panose="02020603050405020304" pitchFamily="18" charset="0"/>
              </a:rPr>
              <a:t>Cách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thực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hiện</a:t>
            </a:r>
            <a:r>
              <a:rPr lang="en-US" sz="3600" dirty="0">
                <a:solidFill>
                  <a:sysClr val="windowText" lastClr="00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762125" y="5181600"/>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10955" y="5107783"/>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14851" y="5193507"/>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508958" y="1777042"/>
            <a:ext cx="3407434" cy="225814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99190" y="1811548"/>
            <a:ext cx="3559474" cy="22974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8145671" y="1811548"/>
            <a:ext cx="3646637" cy="2250416"/>
          </a:xfrm>
          <a:prstGeom prst="rect">
            <a:avLst/>
          </a:prstGeom>
          <a:noFill/>
          <a:ln w="9525">
            <a:noFill/>
            <a:miter lim="800000"/>
            <a:headEnd/>
            <a:tailEnd/>
          </a:ln>
          <a:effectLst/>
        </p:spPr>
      </p:pic>
      <p:sp>
        <p:nvSpPr>
          <p:cNvPr id="12" name="Rectangle 11"/>
          <p:cNvSpPr/>
          <p:nvPr/>
        </p:nvSpPr>
        <p:spPr>
          <a:xfrm>
            <a:off x="680934" y="4460658"/>
            <a:ext cx="3364856" cy="1384995"/>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B1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nét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ngẫu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hợp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4861871" y="4578552"/>
            <a:ext cx="2237670" cy="523220"/>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B2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màu</a:t>
            </a:r>
            <a:endParaRPr lang="en-US" sz="28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8381447" y="4492288"/>
            <a:ext cx="3364856" cy="1384995"/>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B3:Vẽ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thêm</a:t>
            </a:r>
            <a:r>
              <a:rPr lang="en-US" sz="2800" b="1" dirty="0" smtClean="0">
                <a:latin typeface="Times New Roman" panose="02020603050405020304" pitchFamily="18" charset="0"/>
                <a:cs typeface="Times New Roman" panose="02020603050405020304" pitchFamily="18" charset="0"/>
              </a:rPr>
              <a:t> chi </a:t>
            </a:r>
            <a:r>
              <a:rPr lang="en-US" sz="2800" b="1" dirty="0" err="1" smtClean="0">
                <a:latin typeface="Times New Roman" panose="02020603050405020304" pitchFamily="18" charset="0"/>
                <a:cs typeface="Times New Roman" panose="02020603050405020304" pitchFamily="18" charset="0"/>
              </a:rPr>
              <a:t>tiết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màu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nhạt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78144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235 0.02314 L 0.00235 0.27314 " pathEditMode="relative" rAng="0" ptsTypes="AA">
                                      <p:cBhvr>
                                        <p:cTn id="14" dur="2000" fill="hold"/>
                                        <p:tgtEl>
                                          <p:spTgt spid="7"/>
                                        </p:tgtEl>
                                        <p:attrNameLst>
                                          <p:attrName>ppt_x</p:attrName>
                                          <p:attrName>ppt_y</p:attrName>
                                        </p:attrNameLst>
                                      </p:cBhvr>
                                      <p:rCtr x="0" y="12500"/>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8D066BC-11E1-4FB7-8258-2AD9C8DF865A}"/>
              </a:ext>
            </a:extLst>
          </p:cNvPr>
          <p:cNvSpPr/>
          <p:nvPr/>
        </p:nvSpPr>
        <p:spPr>
          <a:xfrm>
            <a:off x="621438" y="1110871"/>
            <a:ext cx="10031766" cy="164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sáu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ngày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10 </a:t>
            </a:r>
            <a:r>
              <a:rPr lang="en-US" sz="3600" b="1" dirty="0" err="1">
                <a:solidFill>
                  <a:schemeClr val="tx1"/>
                </a:solidFill>
                <a:latin typeface="Times New Roman" panose="02020603050405020304" pitchFamily="18" charset="0"/>
                <a:cs typeface="Times New Roman" panose="02020603050405020304" pitchFamily="18" charset="0"/>
              </a:rPr>
              <a:t>tháng</a:t>
            </a:r>
            <a:r>
              <a:rPr lang="en-US" sz="3600" b="1" dirty="0">
                <a:solidFill>
                  <a:schemeClr val="tx1"/>
                </a:solidFill>
                <a:latin typeface="Times New Roman" panose="02020603050405020304" pitchFamily="18" charset="0"/>
                <a:cs typeface="Times New Roman" panose="02020603050405020304" pitchFamily="18" charset="0"/>
              </a:rPr>
              <a:t> 9 </a:t>
            </a:r>
            <a:r>
              <a:rPr lang="en-US" sz="3600" b="1" dirty="0" err="1">
                <a:solidFill>
                  <a:schemeClr val="tx1"/>
                </a:solidFill>
                <a:latin typeface="Times New Roman" panose="02020603050405020304" pitchFamily="18" charset="0"/>
                <a:cs typeface="Times New Roman" panose="02020603050405020304" pitchFamily="18" charset="0"/>
              </a:rPr>
              <a:t>năm</a:t>
            </a:r>
            <a:r>
              <a:rPr lang="en-US" sz="3600" b="1" dirty="0">
                <a:solidFill>
                  <a:schemeClr val="tx1"/>
                </a:solidFill>
                <a:latin typeface="Times New Roman" panose="02020603050405020304" pitchFamily="18" charset="0"/>
                <a:cs typeface="Times New Roman" panose="02020603050405020304" pitchFamily="18" charset="0"/>
              </a:rPr>
              <a:t> 2021</a:t>
            </a:r>
          </a:p>
          <a:p>
            <a:pPr algn="ctr"/>
            <a:r>
              <a:rPr lang="en-US" sz="3600" b="1" dirty="0" err="1">
                <a:solidFill>
                  <a:schemeClr val="tx1"/>
                </a:solidFill>
                <a:latin typeface="Times New Roman" panose="02020603050405020304" pitchFamily="18" charset="0"/>
                <a:cs typeface="Times New Roman" panose="02020603050405020304" pitchFamily="18" charset="0"/>
              </a:rPr>
              <a:t>Mĩ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thuật</a:t>
            </a:r>
            <a:endParaRPr lang="en-US" sz="3600" b="1" dirty="0">
              <a:solidFill>
                <a:schemeClr val="tx1"/>
              </a:solidFill>
              <a:latin typeface="Times New Roman" panose="02020603050405020304" pitchFamily="18" charset="0"/>
              <a:cs typeface="Times New Roman" panose="02020603050405020304" pitchFamily="18" charset="0"/>
            </a:endParaRPr>
          </a:p>
          <a:p>
            <a:pPr algn="ctr"/>
            <a:r>
              <a:rPr lang="en-US" sz="3600" b="1" dirty="0" err="1" smtClean="0">
                <a:solidFill>
                  <a:schemeClr val="tx1"/>
                </a:solidFill>
                <a:latin typeface="Times New Roman" panose="02020603050405020304" pitchFamily="18" charset="0"/>
                <a:cs typeface="Times New Roman" panose="02020603050405020304" pitchFamily="18" charset="0"/>
              </a:rPr>
              <a:t>Những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màu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thú</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vị</a:t>
            </a:r>
            <a:r>
              <a:rPr lang="en-US" sz="3600" b="1" dirty="0">
                <a:solidFill>
                  <a:schemeClr val="tx1"/>
                </a:solidFill>
                <a:latin typeface="Times New Roman" panose="02020603050405020304" pitchFamily="18" charset="0"/>
                <a:cs typeface="Times New Roman" panose="02020603050405020304" pitchFamily="18" charset="0"/>
              </a:rPr>
              <a:t> ( </a:t>
            </a:r>
            <a:r>
              <a:rPr lang="en-US" sz="3600" b="1" dirty="0" err="1">
                <a:solidFill>
                  <a:schemeClr val="tx1"/>
                </a:solidFill>
                <a:latin typeface="Times New Roman" panose="02020603050405020304" pitchFamily="18" charset="0"/>
                <a:cs typeface="Times New Roman" panose="02020603050405020304" pitchFamily="18" charset="0"/>
              </a:rPr>
              <a:t>tiết</a:t>
            </a:r>
            <a:r>
              <a:rPr lang="en-US" sz="3600" b="1" dirty="0">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xmlns="" val="143454440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6103" y="522514"/>
            <a:ext cx="9548948" cy="954107"/>
          </a:xfrm>
          <a:prstGeom prst="rect">
            <a:avLst/>
          </a:prstGeom>
          <a:noFill/>
        </p:spPr>
        <p:txBody>
          <a:bodyPr wrap="square" rtlCol="0">
            <a:spAutoFit/>
          </a:bodyPr>
          <a:lstStyle/>
          <a:p>
            <a:pPr>
              <a:buFontTx/>
              <a:buChar char="-"/>
            </a:pP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Khởi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HS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xmlns="" val="1222744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8D066BC-11E1-4FB7-8258-2AD9C8DF865A}"/>
              </a:ext>
            </a:extLst>
          </p:cNvPr>
          <p:cNvSpPr/>
          <p:nvPr/>
        </p:nvSpPr>
        <p:spPr>
          <a:xfrm>
            <a:off x="621438" y="1110871"/>
            <a:ext cx="10031766" cy="164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sáu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ngày</a:t>
            </a:r>
            <a:r>
              <a:rPr lang="en-US" sz="3600" b="1">
                <a:solidFill>
                  <a:schemeClr val="tx1"/>
                </a:solidFill>
                <a:latin typeface="Times New Roman" panose="02020603050405020304" pitchFamily="18" charset="0"/>
                <a:cs typeface="Times New Roman" panose="02020603050405020304" pitchFamily="18" charset="0"/>
              </a:rPr>
              <a:t> </a:t>
            </a:r>
            <a:r>
              <a:rPr lang="en-US" sz="3600" b="1" smtClean="0">
                <a:solidFill>
                  <a:schemeClr val="tx1"/>
                </a:solidFill>
                <a:latin typeface="Times New Roman" panose="02020603050405020304" pitchFamily="18" charset="0"/>
                <a:cs typeface="Times New Roman" panose="02020603050405020304" pitchFamily="18" charset="0"/>
              </a:rPr>
              <a:t>17 </a:t>
            </a:r>
            <a:r>
              <a:rPr lang="en-US" sz="3600" b="1" dirty="0" err="1">
                <a:solidFill>
                  <a:schemeClr val="tx1"/>
                </a:solidFill>
                <a:latin typeface="Times New Roman" panose="02020603050405020304" pitchFamily="18" charset="0"/>
                <a:cs typeface="Times New Roman" panose="02020603050405020304" pitchFamily="18" charset="0"/>
              </a:rPr>
              <a:t>tháng</a:t>
            </a:r>
            <a:r>
              <a:rPr lang="en-US" sz="3600" b="1" dirty="0">
                <a:solidFill>
                  <a:schemeClr val="tx1"/>
                </a:solidFill>
                <a:latin typeface="Times New Roman" panose="02020603050405020304" pitchFamily="18" charset="0"/>
                <a:cs typeface="Times New Roman" panose="02020603050405020304" pitchFamily="18" charset="0"/>
              </a:rPr>
              <a:t> 9 </a:t>
            </a:r>
            <a:r>
              <a:rPr lang="en-US" sz="3600" b="1" dirty="0" err="1">
                <a:solidFill>
                  <a:schemeClr val="tx1"/>
                </a:solidFill>
                <a:latin typeface="Times New Roman" panose="02020603050405020304" pitchFamily="18" charset="0"/>
                <a:cs typeface="Times New Roman" panose="02020603050405020304" pitchFamily="18" charset="0"/>
              </a:rPr>
              <a:t>năm</a:t>
            </a:r>
            <a:r>
              <a:rPr lang="en-US" sz="3600" b="1" dirty="0">
                <a:solidFill>
                  <a:schemeClr val="tx1"/>
                </a:solidFill>
                <a:latin typeface="Times New Roman" panose="02020603050405020304" pitchFamily="18" charset="0"/>
                <a:cs typeface="Times New Roman" panose="02020603050405020304" pitchFamily="18" charset="0"/>
              </a:rPr>
              <a:t> 2021</a:t>
            </a:r>
          </a:p>
          <a:p>
            <a:pPr algn="ctr"/>
            <a:r>
              <a:rPr lang="en-US" sz="3600" b="1" dirty="0" err="1">
                <a:solidFill>
                  <a:schemeClr val="tx1"/>
                </a:solidFill>
                <a:latin typeface="Times New Roman" panose="02020603050405020304" pitchFamily="18" charset="0"/>
                <a:cs typeface="Times New Roman" panose="02020603050405020304" pitchFamily="18" charset="0"/>
              </a:rPr>
              <a:t>Mĩ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thuật</a:t>
            </a:r>
            <a:endParaRPr lang="en-US" sz="3600" b="1" dirty="0">
              <a:solidFill>
                <a:schemeClr val="tx1"/>
              </a:solidFill>
              <a:latin typeface="Times New Roman" panose="02020603050405020304" pitchFamily="18" charset="0"/>
              <a:cs typeface="Times New Roman" panose="02020603050405020304" pitchFamily="18" charset="0"/>
            </a:endParaRPr>
          </a:p>
          <a:p>
            <a:pPr algn="ctr"/>
            <a:r>
              <a:rPr lang="en-US" sz="3600" b="1" dirty="0" err="1" smtClean="0">
                <a:solidFill>
                  <a:schemeClr val="tx1"/>
                </a:solidFill>
                <a:latin typeface="Times New Roman" panose="02020603050405020304" pitchFamily="18" charset="0"/>
                <a:cs typeface="Times New Roman" panose="02020603050405020304" pitchFamily="18" charset="0"/>
              </a:rPr>
              <a:t>Những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màu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thú</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vị</a:t>
            </a:r>
            <a:r>
              <a:rPr lang="en-US" sz="3600" b="1" dirty="0">
                <a:solidFill>
                  <a:schemeClr val="tx1"/>
                </a:solidFill>
                <a:latin typeface="Times New Roman" panose="02020603050405020304" pitchFamily="18" charset="0"/>
                <a:cs typeface="Times New Roman" panose="02020603050405020304" pitchFamily="18" charset="0"/>
              </a:rPr>
              <a:t> ( </a:t>
            </a:r>
            <a:r>
              <a:rPr lang="en-US" sz="3600" b="1" dirty="0" err="1">
                <a:solidFill>
                  <a:schemeClr val="tx1"/>
                </a:solidFill>
                <a:latin typeface="Times New Roman" panose="02020603050405020304" pitchFamily="18" charset="0"/>
                <a:cs typeface="Times New Roman" panose="02020603050405020304" pitchFamily="18" charset="0"/>
              </a:rPr>
              <a:t>tiết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2)</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454440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28675"/>
            <a:ext cx="10515600" cy="4862513"/>
          </a:xfrm>
        </p:spPr>
        <p:txBody>
          <a:bodyPr>
            <a:no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u="sng" dirty="0" err="1">
                <a:solidFill>
                  <a:srgbClr val="FF0000"/>
                </a:solidFill>
                <a:latin typeface="Times New Roman" panose="02020603050405020304" pitchFamily="18" charset="0"/>
                <a:cs typeface="Times New Roman" panose="02020603050405020304" pitchFamily="18" charset="0"/>
              </a:rPr>
              <a:t>Mục</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tiêu</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bài</a:t>
            </a:r>
            <a:r>
              <a:rPr lang="en-US" sz="3600" u="sng" dirty="0">
                <a:solidFill>
                  <a:srgbClr val="FF0000"/>
                </a:solidFill>
                <a:latin typeface="Times New Roman" panose="02020603050405020304" pitchFamily="18" charset="0"/>
                <a:cs typeface="Times New Roman" panose="02020603050405020304" pitchFamily="18" charset="0"/>
              </a:rPr>
              <a:t> </a:t>
            </a:r>
            <a:r>
              <a:rPr lang="en-US" sz="3600" u="sng" dirty="0" err="1">
                <a:solidFill>
                  <a:srgbClr val="FF0000"/>
                </a:solidFill>
                <a:latin typeface="Times New Roman" panose="02020603050405020304" pitchFamily="18" charset="0"/>
                <a:cs typeface="Times New Roman" panose="02020603050405020304" pitchFamily="18" charset="0"/>
              </a:rPr>
              <a:t>học</a:t>
            </a:r>
            <a:r>
              <a:rPr lang="en-US" sz="3600" u="sng" dirty="0">
                <a:solidFill>
                  <a:srgbClr val="FF0000"/>
                </a:solidFill>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Nhận ra và nêu được các cặp màu bổ túc, các màu nóng, màu lạnh. </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Vẽ được các mảng màu cơ bản, các cặp màu bổ túc, màu nóng, màu lạnh tạo sản phẩm trang trí hoặc bức tranh biểu cảm. </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5860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ỹ thuật 4- những mảng màu thú vị-Ngọc NguyễnTV- mỹ thuật Đan Mạch- mỹ thuật mới cánh diều.mp4">
            <a:hlinkClick r:id="" action="ppaction://media"/>
          </p:cNvPr>
          <p:cNvPicPr>
            <a:picLocks noRot="1" noChangeAspect="1"/>
          </p:cNvPicPr>
          <p:nvPr>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xmlns="" val="12227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1831" y="216462"/>
            <a:ext cx="3070071" cy="584775"/>
          </a:xfrm>
          <a:prstGeom prst="rect">
            <a:avLst/>
          </a:prstGeom>
        </p:spPr>
        <p:txBody>
          <a:bodyPr wrap="none">
            <a:spAutoFit/>
          </a:bodyPr>
          <a:lstStyle/>
          <a:p>
            <a:pPr algn="just"/>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khảo</a:t>
            </a:r>
            <a:endParaRPr lang="en-US" sz="32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880703" y="940279"/>
            <a:ext cx="4381410" cy="29374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71406" y="888521"/>
            <a:ext cx="4917056" cy="3010619"/>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383547" y="4106444"/>
            <a:ext cx="4770407" cy="2553148"/>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67751" y="3942271"/>
            <a:ext cx="4606506" cy="2777705"/>
          </a:xfrm>
          <a:prstGeom prst="rect">
            <a:avLst/>
          </a:prstGeom>
          <a:noFill/>
          <a:ln w="9525">
            <a:noFill/>
            <a:miter lim="800000"/>
            <a:headEnd/>
            <a:tailEnd/>
          </a:ln>
          <a:effectLst/>
        </p:spPr>
      </p:pic>
    </p:spTree>
    <p:extLst>
      <p:ext uri="{BB962C8B-B14F-4D97-AF65-F5344CB8AC3E}">
        <p14:creationId xmlns:p14="http://schemas.microsoft.com/office/powerpoint/2010/main" xmlns="" val="4198251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2694" y="2984318"/>
            <a:ext cx="11576649"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nét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sắc</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ở SGK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10.</a:t>
            </a:r>
          </a:p>
        </p:txBody>
      </p:sp>
      <p:sp>
        <p:nvSpPr>
          <p:cNvPr id="4" name="Curved Up Ribbon 3">
            <a:extLst>
              <a:ext uri="{FF2B5EF4-FFF2-40B4-BE49-F238E27FC236}">
                <a16:creationId xmlns:a16="http://schemas.microsoft.com/office/drawing/2014/main" xmlns="" id="{ABCCE91A-6451-4C29-9A1A-D05D6BE43CCD}"/>
              </a:ext>
            </a:extLst>
          </p:cNvPr>
          <p:cNvSpPr/>
          <p:nvPr/>
        </p:nvSpPr>
        <p:spPr>
          <a:xfrm>
            <a:off x="810548" y="699826"/>
            <a:ext cx="11306175" cy="1543050"/>
          </a:xfrm>
          <a:prstGeom prst="ellipseRibbon2">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ysClr val="windowText" lastClr="000000"/>
                </a:solidFill>
                <a:latin typeface="Times New Roman" panose="02020603050405020304" pitchFamily="18" charset="0"/>
                <a:cs typeface="Times New Roman" panose="02020603050405020304" pitchFamily="18" charset="0"/>
              </a:rPr>
              <a:t>Hoạt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động</a:t>
            </a:r>
            <a:r>
              <a:rPr lang="en-US" sz="3600" dirty="0">
                <a:solidFill>
                  <a:sysClr val="windowText" lastClr="000000"/>
                </a:solidFill>
                <a:latin typeface="Times New Roman" panose="02020603050405020304" pitchFamily="18" charset="0"/>
                <a:cs typeface="Times New Roman" panose="02020603050405020304" pitchFamily="18" charset="0"/>
              </a:rPr>
              <a:t> 3: </a:t>
            </a:r>
            <a:r>
              <a:rPr lang="en-US" sz="3600" dirty="0" err="1">
                <a:solidFill>
                  <a:sysClr val="windowText" lastClr="000000"/>
                </a:solidFill>
                <a:latin typeface="Times New Roman" panose="02020603050405020304" pitchFamily="18" charset="0"/>
                <a:cs typeface="Times New Roman" panose="02020603050405020304" pitchFamily="18" charset="0"/>
              </a:rPr>
              <a:t>Thực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hành</a:t>
            </a:r>
            <a:r>
              <a:rPr lang="en-US" sz="3600"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222744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38" descr="FLOWERS5"/>
          <p:cNvPicPr>
            <a:picLocks noChangeAspect="1" noChangeArrowheads="1"/>
          </p:cNvPicPr>
          <p:nvPr/>
        </p:nvPicPr>
        <p:blipFill>
          <a:blip r:embed="rId2" cstate="print"/>
          <a:srcRect/>
          <a:stretch>
            <a:fillRect/>
          </a:stretch>
        </p:blipFill>
        <p:spPr bwMode="auto">
          <a:xfrm>
            <a:off x="9855201" y="3962400"/>
            <a:ext cx="1934633" cy="2438400"/>
          </a:xfrm>
          <a:prstGeom prst="rect">
            <a:avLst/>
          </a:prstGeom>
          <a:noFill/>
          <a:ln w="9525">
            <a:noFill/>
            <a:miter lim="800000"/>
            <a:headEnd/>
            <a:tailEnd/>
          </a:ln>
        </p:spPr>
      </p:pic>
      <p:pic>
        <p:nvPicPr>
          <p:cNvPr id="120835" name="Picture 39" descr="FLOWERS5"/>
          <p:cNvPicPr>
            <a:picLocks noChangeAspect="1" noChangeArrowheads="1"/>
          </p:cNvPicPr>
          <p:nvPr/>
        </p:nvPicPr>
        <p:blipFill>
          <a:blip r:embed="rId2" cstate="print"/>
          <a:srcRect/>
          <a:stretch>
            <a:fillRect/>
          </a:stretch>
        </p:blipFill>
        <p:spPr bwMode="auto">
          <a:xfrm>
            <a:off x="3352800" y="5791200"/>
            <a:ext cx="2133600" cy="711200"/>
          </a:xfrm>
          <a:prstGeom prst="rect">
            <a:avLst/>
          </a:prstGeom>
          <a:noFill/>
          <a:ln w="9525">
            <a:noFill/>
            <a:miter lim="800000"/>
            <a:headEnd/>
            <a:tailEnd/>
          </a:ln>
        </p:spPr>
      </p:pic>
      <p:pic>
        <p:nvPicPr>
          <p:cNvPr id="120836" name="Picture 40" descr="FLOWERS5"/>
          <p:cNvPicPr>
            <a:picLocks noChangeAspect="1" noChangeArrowheads="1"/>
          </p:cNvPicPr>
          <p:nvPr/>
        </p:nvPicPr>
        <p:blipFill>
          <a:blip r:embed="rId2" cstate="print"/>
          <a:srcRect/>
          <a:stretch>
            <a:fillRect/>
          </a:stretch>
        </p:blipFill>
        <p:spPr bwMode="auto">
          <a:xfrm>
            <a:off x="5283200" y="5715001"/>
            <a:ext cx="2133600" cy="739775"/>
          </a:xfrm>
          <a:prstGeom prst="rect">
            <a:avLst/>
          </a:prstGeom>
          <a:noFill/>
          <a:ln w="9525">
            <a:noFill/>
            <a:miter lim="800000"/>
            <a:headEnd/>
            <a:tailEnd/>
          </a:ln>
        </p:spPr>
      </p:pic>
      <p:pic>
        <p:nvPicPr>
          <p:cNvPr id="120837" name="Picture 41" descr="FLOWERS5"/>
          <p:cNvPicPr>
            <a:picLocks noChangeAspect="1" noChangeArrowheads="1"/>
          </p:cNvPicPr>
          <p:nvPr/>
        </p:nvPicPr>
        <p:blipFill>
          <a:blip r:embed="rId2" cstate="print"/>
          <a:srcRect/>
          <a:stretch>
            <a:fillRect/>
          </a:stretch>
        </p:blipFill>
        <p:spPr bwMode="auto">
          <a:xfrm>
            <a:off x="8128000" y="5486400"/>
            <a:ext cx="2540000" cy="914400"/>
          </a:xfrm>
          <a:prstGeom prst="rect">
            <a:avLst/>
          </a:prstGeom>
          <a:noFill/>
          <a:ln w="9525">
            <a:noFill/>
            <a:miter lim="800000"/>
            <a:headEnd/>
            <a:tailEnd/>
          </a:ln>
        </p:spPr>
      </p:pic>
      <p:pic>
        <p:nvPicPr>
          <p:cNvPr id="120838" name="Picture 42" descr="FLOWERS5"/>
          <p:cNvPicPr>
            <a:picLocks noChangeAspect="1" noChangeArrowheads="1"/>
          </p:cNvPicPr>
          <p:nvPr/>
        </p:nvPicPr>
        <p:blipFill>
          <a:blip r:embed="rId2" cstate="print"/>
          <a:srcRect/>
          <a:stretch>
            <a:fillRect/>
          </a:stretch>
        </p:blipFill>
        <p:spPr bwMode="auto">
          <a:xfrm>
            <a:off x="7213600" y="5715000"/>
            <a:ext cx="1320800" cy="660400"/>
          </a:xfrm>
          <a:prstGeom prst="rect">
            <a:avLst/>
          </a:prstGeom>
          <a:noFill/>
          <a:ln w="9525">
            <a:noFill/>
            <a:miter lim="800000"/>
            <a:headEnd/>
            <a:tailEnd/>
          </a:ln>
        </p:spPr>
      </p:pic>
      <p:sp>
        <p:nvSpPr>
          <p:cNvPr id="12" name="AutoShape 28" descr="Stationery"/>
          <p:cNvSpPr>
            <a:spLocks noChangeArrowheads="1"/>
          </p:cNvSpPr>
          <p:nvPr/>
        </p:nvSpPr>
        <p:spPr bwMode="auto">
          <a:xfrm>
            <a:off x="508000" y="334964"/>
            <a:ext cx="11480800" cy="6523037"/>
          </a:xfrm>
          <a:prstGeom prst="roundRect">
            <a:avLst>
              <a:gd name="adj" fmla="val 16667"/>
            </a:avLst>
          </a:prstGeom>
          <a:noFill/>
          <a:ln w="114300">
            <a:pattFill prst="horzBrick">
              <a:fgClr>
                <a:srgbClr val="0000FF"/>
              </a:fgClr>
              <a:bgClr>
                <a:srgbClr val="FFFFFF"/>
              </a:bgClr>
            </a:pattFill>
            <a:round/>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en-US" sz="3200">
              <a:solidFill>
                <a:srgbClr val="FFFF00"/>
              </a:solidFill>
              <a:latin typeface="+mn-lt"/>
            </a:endParaRPr>
          </a:p>
        </p:txBody>
      </p:sp>
      <p:pic>
        <p:nvPicPr>
          <p:cNvPr id="120840" name="Picture 43" descr="Picture24"/>
          <p:cNvPicPr>
            <a:picLocks noChangeAspect="1" noChangeArrowheads="1"/>
          </p:cNvPicPr>
          <p:nvPr/>
        </p:nvPicPr>
        <p:blipFill>
          <a:blip r:embed="rId3" cstate="print"/>
          <a:srcRect/>
          <a:stretch>
            <a:fillRect/>
          </a:stretch>
        </p:blipFill>
        <p:spPr bwMode="auto">
          <a:xfrm rot="9110053">
            <a:off x="9956801" y="381000"/>
            <a:ext cx="1403351" cy="1460500"/>
          </a:xfrm>
          <a:prstGeom prst="rect">
            <a:avLst/>
          </a:prstGeom>
          <a:noFill/>
          <a:ln w="9525">
            <a:noFill/>
            <a:miter lim="800000"/>
            <a:headEnd/>
            <a:tailEnd/>
          </a:ln>
        </p:spPr>
      </p:pic>
      <p:sp>
        <p:nvSpPr>
          <p:cNvPr id="17" name="Text Box 32"/>
          <p:cNvSpPr txBox="1">
            <a:spLocks noChangeArrowheads="1"/>
          </p:cNvSpPr>
          <p:nvPr/>
        </p:nvSpPr>
        <p:spPr bwMode="auto">
          <a:xfrm>
            <a:off x="914400" y="3670628"/>
            <a:ext cx="7315200" cy="523220"/>
          </a:xfrm>
          <a:prstGeom prst="rect">
            <a:avLst/>
          </a:prstGeom>
          <a:solidFill>
            <a:srgbClr val="990000">
              <a:alpha val="0"/>
            </a:srgbClr>
          </a:solidFill>
          <a:ln w="9525">
            <a:noFill/>
            <a:miter lim="800000"/>
            <a:headEnd/>
            <a:tailEnd/>
          </a:ln>
        </p:spPr>
        <p:txBody>
          <a:bodyPr anchor="ctr">
            <a:spAutoFit/>
          </a:bodyPr>
          <a:lstStyle/>
          <a:p>
            <a:pPr eaLnBrk="1" hangingPunct="1">
              <a:spcBef>
                <a:spcPct val="50000"/>
              </a:spcBef>
              <a:buFont typeface="Wingdings" pitchFamily="2" charset="2"/>
              <a:buChar char="Ø"/>
            </a:pPr>
            <a:r>
              <a:rPr lang="en-US" sz="2800" b="1" dirty="0">
                <a:latin typeface="Times New Roman" pitchFamily="18" charset="0"/>
                <a:cs typeface="Times New Roman" pitchFamily="18" charset="0"/>
              </a:rPr>
              <a:t> </a:t>
            </a:r>
            <a:r>
              <a:rPr lang="vi-VN" dirty="0">
                <a:latin typeface="Times New Roman" pitchFamily="18" charset="0"/>
              </a:rPr>
              <a:t>Chia sẻ cảm nhận của mình về </a:t>
            </a:r>
            <a:r>
              <a:rPr lang="en-US" dirty="0" err="1">
                <a:latin typeface="Times New Roman" pitchFamily="18" charset="0"/>
              </a:rPr>
              <a:t>sản</a:t>
            </a:r>
            <a:r>
              <a:rPr lang="en-US" dirty="0">
                <a:latin typeface="Times New Roman" pitchFamily="18" charset="0"/>
              </a:rPr>
              <a:t> </a:t>
            </a:r>
            <a:r>
              <a:rPr lang="en-US" dirty="0" err="1">
                <a:latin typeface="Times New Roman" pitchFamily="18" charset="0"/>
              </a:rPr>
              <a:t>phẩm</a:t>
            </a:r>
            <a:r>
              <a:rPr lang="en-US" dirty="0">
                <a:latin typeface="Times New Roman" pitchFamily="18" charset="0"/>
              </a:rPr>
              <a:t> </a:t>
            </a:r>
            <a:r>
              <a:rPr lang="en-US" dirty="0" err="1">
                <a:latin typeface="Times New Roman" pitchFamily="18" charset="0"/>
              </a:rPr>
              <a:t>của</a:t>
            </a:r>
            <a:r>
              <a:rPr lang="en-US" dirty="0">
                <a:latin typeface="Times New Roman" pitchFamily="18" charset="0"/>
              </a:rPr>
              <a:t> </a:t>
            </a:r>
            <a:r>
              <a:rPr lang="en-US" dirty="0" err="1">
                <a:latin typeface="Times New Roman" pitchFamily="18" charset="0"/>
              </a:rPr>
              <a:t>mình</a:t>
            </a:r>
            <a:r>
              <a:rPr lang="en-US" dirty="0">
                <a:latin typeface="Times New Roman" pitchFamily="18" charset="0"/>
              </a:rPr>
              <a:t>, </a:t>
            </a:r>
            <a:r>
              <a:rPr lang="en-US" dirty="0" err="1">
                <a:latin typeface="Times New Roman" pitchFamily="18" charset="0"/>
              </a:rPr>
              <a:t>của</a:t>
            </a:r>
            <a:r>
              <a:rPr lang="en-US" dirty="0">
                <a:latin typeface="Times New Roman" pitchFamily="18" charset="0"/>
              </a:rPr>
              <a:t> </a:t>
            </a:r>
            <a:r>
              <a:rPr lang="en-US" dirty="0" err="1">
                <a:latin typeface="Times New Roman" pitchFamily="18" charset="0"/>
              </a:rPr>
              <a:t>bạn</a:t>
            </a:r>
            <a:r>
              <a:rPr lang="vi-VN" dirty="0">
                <a:latin typeface="Times New Roman" pitchFamily="18" charset="0"/>
              </a:rPr>
              <a:t>.</a:t>
            </a:r>
            <a:r>
              <a:rPr lang="en-US" dirty="0">
                <a:latin typeface="Times New Roman" pitchFamily="18" charset="0"/>
              </a:rPr>
              <a:t> </a:t>
            </a:r>
          </a:p>
        </p:txBody>
      </p:sp>
      <p:pic>
        <p:nvPicPr>
          <p:cNvPr id="120842" name="Picture 3" descr="A_Plus"/>
          <p:cNvPicPr>
            <a:picLocks noChangeAspect="1" noChangeArrowheads="1" noCrop="1"/>
          </p:cNvPicPr>
          <p:nvPr/>
        </p:nvPicPr>
        <p:blipFill>
          <a:blip r:embed="rId4" cstate="print"/>
          <a:srcRect/>
          <a:stretch>
            <a:fillRect/>
          </a:stretch>
        </p:blipFill>
        <p:spPr bwMode="auto">
          <a:xfrm rot="1177451" flipH="1">
            <a:off x="8128000" y="3124200"/>
            <a:ext cx="2540000" cy="1663700"/>
          </a:xfrm>
          <a:prstGeom prst="rect">
            <a:avLst/>
          </a:prstGeom>
          <a:noFill/>
          <a:ln w="9525">
            <a:noFill/>
            <a:miter lim="800000"/>
            <a:headEnd/>
            <a:tailEnd/>
          </a:ln>
        </p:spPr>
      </p:pic>
      <p:pic>
        <p:nvPicPr>
          <p:cNvPr id="120843" name="Picture 24" descr="IMG (2)"/>
          <p:cNvPicPr>
            <a:picLocks noChangeAspect="1" noChangeArrowheads="1"/>
          </p:cNvPicPr>
          <p:nvPr/>
        </p:nvPicPr>
        <p:blipFill>
          <a:blip r:embed="rId5" cstate="print"/>
          <a:srcRect r="-1376" b="2977"/>
          <a:stretch>
            <a:fillRect/>
          </a:stretch>
        </p:blipFill>
        <p:spPr bwMode="auto">
          <a:xfrm>
            <a:off x="1625600" y="1676400"/>
            <a:ext cx="3759200" cy="1487488"/>
          </a:xfrm>
          <a:prstGeom prst="rect">
            <a:avLst/>
          </a:prstGeom>
          <a:noFill/>
          <a:ln w="9525">
            <a:noFill/>
            <a:miter lim="800000"/>
            <a:headEnd/>
            <a:tailEnd/>
          </a:ln>
        </p:spPr>
      </p:pic>
      <p:sp>
        <p:nvSpPr>
          <p:cNvPr id="120844" name="Text Box 25"/>
          <p:cNvSpPr txBox="1">
            <a:spLocks noChangeArrowheads="1"/>
          </p:cNvSpPr>
          <p:nvPr/>
        </p:nvSpPr>
        <p:spPr bwMode="auto">
          <a:xfrm>
            <a:off x="1524001" y="990601"/>
            <a:ext cx="9243484" cy="708025"/>
          </a:xfrm>
          <a:prstGeom prst="rect">
            <a:avLst/>
          </a:prstGeom>
          <a:noFill/>
          <a:ln w="9525">
            <a:noFill/>
            <a:miter lim="800000"/>
            <a:headEnd/>
            <a:tailEnd/>
          </a:ln>
        </p:spPr>
        <p:txBody>
          <a:bodyPr>
            <a:spAutoFit/>
          </a:bodyPr>
          <a:lstStyle/>
          <a:p>
            <a:pPr algn="ctr"/>
            <a:r>
              <a:rPr lang="en-US" sz="4000" b="1" dirty="0" err="1">
                <a:solidFill>
                  <a:schemeClr val="tx2"/>
                </a:solidFill>
                <a:latin typeface="Times New Roman" pitchFamily="18" charset="0"/>
              </a:rPr>
              <a:t>Trưng</a:t>
            </a:r>
            <a:r>
              <a:rPr lang="en-US" sz="4000" b="1" dirty="0">
                <a:solidFill>
                  <a:schemeClr val="tx2"/>
                </a:solidFill>
                <a:latin typeface="Times New Roman" pitchFamily="18" charset="0"/>
              </a:rPr>
              <a:t> </a:t>
            </a:r>
            <a:r>
              <a:rPr lang="en-US" sz="4000" b="1" dirty="0" err="1">
                <a:solidFill>
                  <a:schemeClr val="tx2"/>
                </a:solidFill>
                <a:latin typeface="Times New Roman" pitchFamily="18" charset="0"/>
              </a:rPr>
              <a:t>bày</a:t>
            </a:r>
            <a:r>
              <a:rPr lang="en-US" sz="4000" b="1" dirty="0">
                <a:solidFill>
                  <a:schemeClr val="tx2"/>
                </a:solidFill>
                <a:latin typeface="Times New Roman" pitchFamily="18" charset="0"/>
              </a:rPr>
              <a:t> </a:t>
            </a:r>
            <a:r>
              <a:rPr lang="en-US" sz="4000" b="1" dirty="0" err="1">
                <a:solidFill>
                  <a:schemeClr val="tx2"/>
                </a:solidFill>
                <a:latin typeface="Times New Roman" pitchFamily="18" charset="0"/>
              </a:rPr>
              <a:t>nhận</a:t>
            </a:r>
            <a:r>
              <a:rPr lang="en-US" sz="4000" b="1" dirty="0">
                <a:solidFill>
                  <a:schemeClr val="tx2"/>
                </a:solidFill>
                <a:latin typeface="Times New Roman" pitchFamily="18" charset="0"/>
              </a:rPr>
              <a:t> </a:t>
            </a:r>
            <a:r>
              <a:rPr lang="en-US" sz="4000" b="1" dirty="0" err="1">
                <a:solidFill>
                  <a:schemeClr val="tx2"/>
                </a:solidFill>
                <a:latin typeface="Times New Roman" pitchFamily="18" charset="0"/>
              </a:rPr>
              <a:t>xét</a:t>
            </a:r>
            <a:r>
              <a:rPr lang="en-US" sz="4000" b="1" dirty="0">
                <a:solidFill>
                  <a:schemeClr val="tx2"/>
                </a:solidFill>
                <a:latin typeface="Times New Roman" pitchFamily="18" charset="0"/>
              </a:rPr>
              <a:t> </a:t>
            </a:r>
            <a:r>
              <a:rPr lang="en-US" sz="4000" b="1" dirty="0" err="1">
                <a:solidFill>
                  <a:schemeClr val="tx2"/>
                </a:solidFill>
                <a:latin typeface="Times New Roman" pitchFamily="18" charset="0"/>
              </a:rPr>
              <a:t>cuối</a:t>
            </a:r>
            <a:r>
              <a:rPr lang="en-US" sz="4000" b="1" dirty="0">
                <a:solidFill>
                  <a:schemeClr val="tx2"/>
                </a:solidFill>
                <a:latin typeface="Times New Roman" pitchFamily="18" charset="0"/>
              </a:rPr>
              <a:t> </a:t>
            </a:r>
            <a:r>
              <a:rPr lang="en-US" sz="4000" b="1" dirty="0" err="1">
                <a:solidFill>
                  <a:schemeClr val="tx2"/>
                </a:solidFill>
                <a:latin typeface="Times New Roman" pitchFamily="18" charset="0"/>
              </a:rPr>
              <a:t>chủ</a:t>
            </a:r>
            <a:r>
              <a:rPr lang="en-US" sz="4000" b="1" dirty="0">
                <a:solidFill>
                  <a:schemeClr val="tx2"/>
                </a:solidFill>
                <a:latin typeface="Times New Roman" pitchFamily="18" charset="0"/>
              </a:rPr>
              <a:t> </a:t>
            </a:r>
            <a:r>
              <a:rPr lang="en-US" sz="4000" b="1" dirty="0" err="1">
                <a:solidFill>
                  <a:schemeClr val="tx2"/>
                </a:solidFill>
                <a:latin typeface="Times New Roman" pitchFamily="18" charset="0"/>
              </a:rPr>
              <a:t>đề</a:t>
            </a:r>
            <a:r>
              <a:rPr lang="en-US" sz="4000" b="1" dirty="0">
                <a:solidFill>
                  <a:schemeClr val="tx2"/>
                </a:solidFill>
                <a:latin typeface="Times New Roman" pitchFamily="18" charset="0"/>
              </a:rPr>
              <a:t>.</a:t>
            </a:r>
          </a:p>
        </p:txBody>
      </p:sp>
      <p:sp>
        <p:nvSpPr>
          <p:cNvPr id="120845" name="Rectangle 27"/>
          <p:cNvSpPr>
            <a:spLocks noChangeArrowheads="1"/>
          </p:cNvSpPr>
          <p:nvPr/>
        </p:nvSpPr>
        <p:spPr bwMode="auto">
          <a:xfrm>
            <a:off x="914400" y="0"/>
            <a:ext cx="10058400" cy="400050"/>
          </a:xfrm>
          <a:prstGeom prst="rect">
            <a:avLst/>
          </a:prstGeom>
          <a:noFill/>
          <a:ln w="9525">
            <a:noFill/>
            <a:miter lim="800000"/>
            <a:headEnd/>
            <a:tailEnd/>
          </a:ln>
        </p:spPr>
        <p:txBody>
          <a:bodyPr>
            <a:spAutoFit/>
          </a:bodyPr>
          <a:lstStyle/>
          <a:p>
            <a:r>
              <a:rPr lang="en-US" sz="2000" b="1">
                <a:solidFill>
                  <a:schemeClr val="tx2"/>
                </a:solidFill>
                <a:latin typeface=".VnTime" pitchFamily="34" charset="0"/>
              </a:rPr>
              <a:t>                                 </a:t>
            </a:r>
            <a:endParaRPr lang="en-US" sz="2400" b="1">
              <a:latin typeface="Times New Roman" pitchFamily="18" charset="0"/>
            </a:endParaRPr>
          </a:p>
        </p:txBody>
      </p:sp>
      <p:sp>
        <p:nvSpPr>
          <p:cNvPr id="2" name="Text Box 32"/>
          <p:cNvSpPr txBox="1">
            <a:spLocks noChangeArrowheads="1"/>
          </p:cNvSpPr>
          <p:nvPr/>
        </p:nvSpPr>
        <p:spPr bwMode="auto">
          <a:xfrm>
            <a:off x="914400" y="4630272"/>
            <a:ext cx="7315200" cy="523220"/>
          </a:xfrm>
          <a:prstGeom prst="rect">
            <a:avLst/>
          </a:prstGeom>
          <a:solidFill>
            <a:srgbClr val="990000">
              <a:alpha val="0"/>
            </a:srgbClr>
          </a:solidFill>
          <a:ln w="9525">
            <a:noFill/>
            <a:miter lim="800000"/>
            <a:headEnd/>
            <a:tailEnd/>
          </a:ln>
        </p:spPr>
        <p:txBody>
          <a:bodyPr anchor="ctr">
            <a:spAutoFit/>
          </a:bodyPr>
          <a:lstStyle/>
          <a:p>
            <a:pPr eaLnBrk="1" hangingPunct="1">
              <a:spcBef>
                <a:spcPct val="50000"/>
              </a:spcBef>
              <a:buFont typeface="Wingdings" pitchFamily="2" charset="2"/>
              <a:buChar char="Ø"/>
            </a:pPr>
            <a:r>
              <a:rPr lang="en-US" sz="2800" b="1">
                <a:latin typeface="Times New Roman" pitchFamily="18" charset="0"/>
                <a:cs typeface="Times New Roman" pitchFamily="18" charset="0"/>
              </a:rPr>
              <a:t> </a:t>
            </a:r>
            <a:r>
              <a:rPr lang="en-US">
                <a:latin typeface="Times New Roman" pitchFamily="18" charset="0"/>
              </a:rPr>
              <a:t>Bình chọn các bài vẽ đẹp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002108bg3md5rt"/>
          <p:cNvPicPr>
            <a:picLocks noChangeAspect="1" noChangeArrowheads="1" noCrop="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3"/>
          <p:cNvGrpSpPr>
            <a:grpSpLocks/>
          </p:cNvGrpSpPr>
          <p:nvPr/>
        </p:nvGrpSpPr>
        <p:grpSpPr bwMode="auto">
          <a:xfrm>
            <a:off x="4267200" y="1143001"/>
            <a:ext cx="7213600" cy="3084513"/>
            <a:chOff x="204" y="0"/>
            <a:chExt cx="2457" cy="2087"/>
          </a:xfrm>
        </p:grpSpPr>
        <p:grpSp>
          <p:nvGrpSpPr>
            <p:cNvPr id="3" name="Group 4"/>
            <p:cNvGrpSpPr>
              <a:grpSpLocks/>
            </p:cNvGrpSpPr>
            <p:nvPr/>
          </p:nvGrpSpPr>
          <p:grpSpPr bwMode="auto">
            <a:xfrm>
              <a:off x="247" y="0"/>
              <a:ext cx="2414" cy="2073"/>
              <a:chOff x="1644" y="2382"/>
              <a:chExt cx="2346" cy="1774"/>
            </a:xfrm>
          </p:grpSpPr>
          <p:pic>
            <p:nvPicPr>
              <p:cNvPr id="130056" name="Picture 5" descr="BIRTHD~3"/>
              <p:cNvPicPr>
                <a:picLocks noChangeAspect="1" noChangeArrowheads="1" noCrop="1"/>
              </p:cNvPicPr>
              <p:nvPr/>
            </p:nvPicPr>
            <p:blipFill>
              <a:blip r:embed="rId3" cstate="print"/>
              <a:srcRect/>
              <a:stretch>
                <a:fillRect/>
              </a:stretch>
            </p:blipFill>
            <p:spPr bwMode="auto">
              <a:xfrm>
                <a:off x="1647" y="2476"/>
                <a:ext cx="2322" cy="1680"/>
              </a:xfrm>
              <a:prstGeom prst="rect">
                <a:avLst/>
              </a:prstGeom>
              <a:noFill/>
              <a:ln w="9525">
                <a:noFill/>
                <a:miter lim="800000"/>
                <a:headEnd/>
                <a:tailEnd/>
              </a:ln>
            </p:spPr>
          </p:pic>
          <p:grpSp>
            <p:nvGrpSpPr>
              <p:cNvPr id="4" name="Group 6"/>
              <p:cNvGrpSpPr>
                <a:grpSpLocks/>
              </p:cNvGrpSpPr>
              <p:nvPr/>
            </p:nvGrpSpPr>
            <p:grpSpPr bwMode="auto">
              <a:xfrm>
                <a:off x="1644" y="2382"/>
                <a:ext cx="2346" cy="504"/>
                <a:chOff x="1644" y="2406"/>
                <a:chExt cx="2346" cy="504"/>
              </a:xfrm>
            </p:grpSpPr>
            <p:sp>
              <p:nvSpPr>
                <p:cNvPr id="130058" name="AutoShape 7"/>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p:spPr>
              <p:txBody>
                <a:bodyPr wrap="none" anchor="ctr"/>
                <a:lstStyle/>
                <a:p>
                  <a:pPr algn="ctr" eaLnBrk="1" hangingPunct="1"/>
                  <a:r>
                    <a:rPr lang="en-US" sz="3200" b="1" i="1" dirty="0" err="1">
                      <a:solidFill>
                        <a:schemeClr val="accent2"/>
                      </a:solidFill>
                      <a:latin typeface="Times New Roman" pitchFamily="18" charset="0"/>
                      <a:cs typeface="Times New Roman" pitchFamily="18" charset="0"/>
                    </a:rPr>
                    <a:t>Tiết</a:t>
                  </a:r>
                  <a:r>
                    <a:rPr lang="en-US" sz="3200" b="1" i="1" dirty="0">
                      <a:solidFill>
                        <a:schemeClr val="accent2"/>
                      </a:solidFill>
                      <a:latin typeface="Times New Roman" pitchFamily="18" charset="0"/>
                      <a:cs typeface="Times New Roman" pitchFamily="18" charset="0"/>
                    </a:rPr>
                    <a:t> </a:t>
                  </a:r>
                  <a:r>
                    <a:rPr lang="en-US" sz="3200" b="1" i="1" dirty="0" err="1">
                      <a:solidFill>
                        <a:schemeClr val="accent2"/>
                      </a:solidFill>
                      <a:latin typeface="Times New Roman" pitchFamily="18" charset="0"/>
                      <a:cs typeface="Times New Roman" pitchFamily="18" charset="0"/>
                    </a:rPr>
                    <a:t>học</a:t>
                  </a:r>
                  <a:r>
                    <a:rPr lang="en-US" sz="3200" b="1" i="1" dirty="0">
                      <a:solidFill>
                        <a:schemeClr val="accent2"/>
                      </a:solidFill>
                      <a:latin typeface="Times New Roman" pitchFamily="18" charset="0"/>
                      <a:cs typeface="Times New Roman" pitchFamily="18" charset="0"/>
                    </a:rPr>
                    <a:t> </a:t>
                  </a:r>
                  <a:r>
                    <a:rPr lang="en-US" sz="3200" b="1" i="1" dirty="0" err="1">
                      <a:solidFill>
                        <a:schemeClr val="accent2"/>
                      </a:solidFill>
                      <a:latin typeface="Times New Roman" pitchFamily="18" charset="0"/>
                      <a:cs typeface="Times New Roman" pitchFamily="18" charset="0"/>
                    </a:rPr>
                    <a:t>kết</a:t>
                  </a:r>
                  <a:r>
                    <a:rPr lang="en-US" sz="3200" b="1" i="1" dirty="0">
                      <a:solidFill>
                        <a:schemeClr val="accent2"/>
                      </a:solidFill>
                      <a:latin typeface="Times New Roman" pitchFamily="18" charset="0"/>
                      <a:cs typeface="Times New Roman" pitchFamily="18" charset="0"/>
                    </a:rPr>
                    <a:t> </a:t>
                  </a:r>
                  <a:r>
                    <a:rPr lang="en-US" sz="3200" b="1" i="1" dirty="0" err="1">
                      <a:solidFill>
                        <a:schemeClr val="accent2"/>
                      </a:solidFill>
                      <a:latin typeface="Times New Roman" pitchFamily="18" charset="0"/>
                      <a:cs typeface="Times New Roman" pitchFamily="18" charset="0"/>
                    </a:rPr>
                    <a:t>thúc</a:t>
                  </a:r>
                  <a:endParaRPr lang="en-US" sz="3200" b="1" i="1" dirty="0">
                    <a:solidFill>
                      <a:schemeClr val="accent2"/>
                    </a:solidFill>
                    <a:latin typeface="Times New Roman" pitchFamily="18" charset="0"/>
                    <a:cs typeface="Times New Roman" pitchFamily="18" charset="0"/>
                  </a:endParaRPr>
                </a:p>
              </p:txBody>
            </p:sp>
            <p:sp>
              <p:nvSpPr>
                <p:cNvPr id="130059"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p:spPr>
              <p:txBody>
                <a:bodyPr/>
                <a:lstStyle/>
                <a:p>
                  <a:endParaRPr lang="en-US"/>
                </a:p>
              </p:txBody>
            </p:sp>
          </p:grpSp>
        </p:grpSp>
        <p:sp>
          <p:nvSpPr>
            <p:cNvPr id="130055" name="Rectangle 9"/>
            <p:cNvSpPr>
              <a:spLocks noChangeArrowheads="1"/>
            </p:cNvSpPr>
            <p:nvPr/>
          </p:nvSpPr>
          <p:spPr bwMode="auto">
            <a:xfrm>
              <a:off x="204" y="1762"/>
              <a:ext cx="2449" cy="325"/>
            </a:xfrm>
            <a:prstGeom prst="rect">
              <a:avLst/>
            </a:prstGeom>
            <a:solidFill>
              <a:srgbClr val="00FF00"/>
            </a:solidFill>
            <a:ln w="9525" algn="ctr">
              <a:noFill/>
              <a:miter lim="800000"/>
              <a:headEnd/>
              <a:tailEnd/>
            </a:ln>
          </p:spPr>
          <p:txBody>
            <a:bodyPr wrap="none" anchor="ctr"/>
            <a:lstStyle/>
            <a:p>
              <a:pPr algn="ctr" eaLnBrk="1" hangingPunct="1"/>
              <a:endParaRPr lang="en-US" sz="2000" b="1">
                <a:solidFill>
                  <a:srgbClr val="FF0000"/>
                </a:solidFill>
                <a:latin typeface=".VnTime" pitchFamily="34" charset="0"/>
              </a:endParaRPr>
            </a:p>
          </p:txBody>
        </p:sp>
      </p:grpSp>
      <p:sp>
        <p:nvSpPr>
          <p:cNvPr id="194570" name="WordArt 10"/>
          <p:cNvSpPr>
            <a:spLocks noChangeArrowheads="1" noChangeShapeType="1" noTextEdit="1"/>
          </p:cNvSpPr>
          <p:nvPr/>
        </p:nvSpPr>
        <p:spPr bwMode="auto">
          <a:xfrm>
            <a:off x="508000" y="2971800"/>
            <a:ext cx="10566400" cy="2514600"/>
          </a:xfrm>
          <a:prstGeom prst="rect">
            <a:avLst/>
          </a:prstGeom>
        </p:spPr>
        <p:txBody>
          <a:bodyPr wrap="none" fromWordArt="1">
            <a:prstTxWarp prst="textCanDown">
              <a:avLst>
                <a:gd name="adj" fmla="val 14287"/>
              </a:avLst>
            </a:prstTxWarp>
          </a:bodyPr>
          <a:lstStyle/>
          <a:p>
            <a:pPr algn="ctr"/>
            <a:endParaRPr lang="en-US" sz="3600" kern="10" spc="-360">
              <a:ln w="12700">
                <a:solidFill>
                  <a:srgbClr val="000099"/>
                </a:solidFill>
                <a:miter lim="800000"/>
                <a:headEnd/>
                <a:tailEnd/>
              </a:ln>
              <a:solidFill>
                <a:srgbClr val="33CCFF"/>
              </a:solidFill>
              <a:effectLst>
                <a:outerShdw dist="125724" dir="18900000" algn="ctr" rotWithShape="0">
                  <a:srgbClr val="000099"/>
                </a:outerShdw>
              </a:effectLst>
              <a:latin typeface="Times New Roman"/>
              <a:cs typeface="Times New Roman"/>
            </a:endParaRPr>
          </a:p>
        </p:txBody>
      </p:sp>
      <p:sp>
        <p:nvSpPr>
          <p:cNvPr id="194571" name="WordArt 11" descr="White marble"/>
          <p:cNvSpPr>
            <a:spLocks noChangeArrowheads="1" noChangeShapeType="1" noTextEdit="1"/>
          </p:cNvSpPr>
          <p:nvPr/>
        </p:nvSpPr>
        <p:spPr bwMode="auto">
          <a:xfrm>
            <a:off x="1016000" y="3886200"/>
            <a:ext cx="9550400" cy="2514600"/>
          </a:xfrm>
          <a:prstGeom prst="rect">
            <a:avLst/>
          </a:prstGeom>
        </p:spPr>
        <p:txBody>
          <a:bodyPr wrap="none" fromWordArt="1">
            <a:prstTxWarp prst="textDeflate">
              <a:avLst>
                <a:gd name="adj" fmla="val 1875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latin typeface="Times New Roman"/>
                <a:cs typeface="Times New Roman"/>
              </a:rPr>
              <a:t>Chúc các em học tập tốt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nodePh="1">
                                  <p:stCondLst>
                                    <p:cond delay="0"/>
                                  </p:stCondLst>
                                  <p:endCondLst>
                                    <p:cond evt="begin" delay="0">
                                      <p:tn val="9"/>
                                    </p:cond>
                                  </p:endCondLst>
                                  <p:iterate type="lt">
                                    <p:tmPct val="0"/>
                                  </p:iterate>
                                  <p:childTnLst>
                                    <p:set>
                                      <p:cBhvr>
                                        <p:cTn id="10" dur="1" fill="hold">
                                          <p:stCondLst>
                                            <p:cond delay="0"/>
                                          </p:stCondLst>
                                        </p:cTn>
                                        <p:tgtEl>
                                          <p:spTgt spid="194570"/>
                                        </p:tgtEl>
                                        <p:attrNameLst>
                                          <p:attrName>style.visibility</p:attrName>
                                        </p:attrNameLst>
                                      </p:cBhvr>
                                      <p:to>
                                        <p:strVal val="visible"/>
                                      </p:to>
                                    </p:set>
                                    <p:animEffect transition="in" filter="diamond(in)">
                                      <p:cBhvr>
                                        <p:cTn id="11" dur="2000"/>
                                        <p:tgtEl>
                                          <p:spTgt spid="194570"/>
                                        </p:tgtEl>
                                      </p:cBhvr>
                                    </p:animEffect>
                                  </p:childTnLst>
                                </p:cTn>
                              </p:par>
                            </p:childTnLst>
                          </p:cTn>
                        </p:par>
                        <p:par>
                          <p:cTn id="12" fill="hold" nodeType="afterGroup">
                            <p:stCondLst>
                              <p:cond delay="2000"/>
                            </p:stCondLst>
                            <p:childTnLst>
                              <p:par>
                                <p:cTn id="13" presetID="31" presetClass="entr" presetSubtype="0" fill="hold" grpId="1" nodeType="afterEffect" nodePh="1">
                                  <p:stCondLst>
                                    <p:cond delay="0"/>
                                  </p:stCondLst>
                                  <p:endCondLst>
                                    <p:cond evt="begin" delay="0">
                                      <p:tn val="13"/>
                                    </p:cond>
                                  </p:endCondLst>
                                  <p:iterate type="lt">
                                    <p:tmPct val="5000"/>
                                  </p:iterate>
                                  <p:childTnLst>
                                    <p:set>
                                      <p:cBhvr>
                                        <p:cTn id="14" dur="1" fill="hold">
                                          <p:stCondLst>
                                            <p:cond delay="0"/>
                                          </p:stCondLst>
                                        </p:cTn>
                                        <p:tgtEl>
                                          <p:spTgt spid="194570"/>
                                        </p:tgtEl>
                                        <p:attrNameLst>
                                          <p:attrName>style.visibility</p:attrName>
                                        </p:attrNameLst>
                                      </p:cBhvr>
                                      <p:to>
                                        <p:strVal val="visible"/>
                                      </p:to>
                                    </p:set>
                                    <p:anim calcmode="lin" valueType="num">
                                      <p:cBhvr>
                                        <p:cTn id="15" dur="1000" fill="hold"/>
                                        <p:tgtEl>
                                          <p:spTgt spid="194570"/>
                                        </p:tgtEl>
                                        <p:attrNameLst>
                                          <p:attrName>ppt_w</p:attrName>
                                        </p:attrNameLst>
                                      </p:cBhvr>
                                      <p:tavLst>
                                        <p:tav tm="0">
                                          <p:val>
                                            <p:fltVal val="0"/>
                                          </p:val>
                                        </p:tav>
                                        <p:tav tm="100000">
                                          <p:val>
                                            <p:strVal val="#ppt_w"/>
                                          </p:val>
                                        </p:tav>
                                      </p:tavLst>
                                    </p:anim>
                                    <p:anim calcmode="lin" valueType="num">
                                      <p:cBhvr>
                                        <p:cTn id="16" dur="1000" fill="hold"/>
                                        <p:tgtEl>
                                          <p:spTgt spid="194570"/>
                                        </p:tgtEl>
                                        <p:attrNameLst>
                                          <p:attrName>ppt_h</p:attrName>
                                        </p:attrNameLst>
                                      </p:cBhvr>
                                      <p:tavLst>
                                        <p:tav tm="0">
                                          <p:val>
                                            <p:fltVal val="0"/>
                                          </p:val>
                                        </p:tav>
                                        <p:tav tm="100000">
                                          <p:val>
                                            <p:strVal val="#ppt_h"/>
                                          </p:val>
                                        </p:tav>
                                      </p:tavLst>
                                    </p:anim>
                                    <p:anim calcmode="lin" valueType="num">
                                      <p:cBhvr>
                                        <p:cTn id="17" dur="1000" fill="hold"/>
                                        <p:tgtEl>
                                          <p:spTgt spid="194570"/>
                                        </p:tgtEl>
                                        <p:attrNameLst>
                                          <p:attrName>style.rotation</p:attrName>
                                        </p:attrNameLst>
                                      </p:cBhvr>
                                      <p:tavLst>
                                        <p:tav tm="0">
                                          <p:val>
                                            <p:fltVal val="90"/>
                                          </p:val>
                                        </p:tav>
                                        <p:tav tm="100000">
                                          <p:val>
                                            <p:fltVal val="0"/>
                                          </p:val>
                                        </p:tav>
                                      </p:tavLst>
                                    </p:anim>
                                    <p:animEffect transition="in" filter="fade">
                                      <p:cBhvr>
                                        <p:cTn id="18" dur="1000"/>
                                        <p:tgtEl>
                                          <p:spTgt spid="19457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194571"/>
                                        </p:tgtEl>
                                        <p:attrNameLst>
                                          <p:attrName>style.visibility</p:attrName>
                                        </p:attrNameLst>
                                      </p:cBhvr>
                                      <p:to>
                                        <p:strVal val="visible"/>
                                      </p:to>
                                    </p:set>
                                    <p:anim calcmode="lin" valueType="num">
                                      <p:cBhvr>
                                        <p:cTn id="21" dur="1000" fill="hold"/>
                                        <p:tgtEl>
                                          <p:spTgt spid="194571"/>
                                        </p:tgtEl>
                                        <p:attrNameLst>
                                          <p:attrName>ppt_w</p:attrName>
                                        </p:attrNameLst>
                                      </p:cBhvr>
                                      <p:tavLst>
                                        <p:tav tm="0">
                                          <p:val>
                                            <p:fltVal val="0"/>
                                          </p:val>
                                        </p:tav>
                                        <p:tav tm="100000">
                                          <p:val>
                                            <p:strVal val="#ppt_w"/>
                                          </p:val>
                                        </p:tav>
                                      </p:tavLst>
                                    </p:anim>
                                    <p:anim calcmode="lin" valueType="num">
                                      <p:cBhvr>
                                        <p:cTn id="22" dur="1000" fill="hold"/>
                                        <p:tgtEl>
                                          <p:spTgt spid="194571"/>
                                        </p:tgtEl>
                                        <p:attrNameLst>
                                          <p:attrName>ppt_h</p:attrName>
                                        </p:attrNameLst>
                                      </p:cBhvr>
                                      <p:tavLst>
                                        <p:tav tm="0">
                                          <p:val>
                                            <p:fltVal val="0"/>
                                          </p:val>
                                        </p:tav>
                                        <p:tav tm="100000">
                                          <p:val>
                                            <p:strVal val="#ppt_h"/>
                                          </p:val>
                                        </p:tav>
                                      </p:tavLst>
                                    </p:anim>
                                    <p:anim calcmode="lin" valueType="num">
                                      <p:cBhvr>
                                        <p:cTn id="23" dur="1000" fill="hold"/>
                                        <p:tgtEl>
                                          <p:spTgt spid="194571"/>
                                        </p:tgtEl>
                                        <p:attrNameLst>
                                          <p:attrName>style.rotation</p:attrName>
                                        </p:attrNameLst>
                                      </p:cBhvr>
                                      <p:tavLst>
                                        <p:tav tm="0">
                                          <p:val>
                                            <p:fltVal val="90"/>
                                          </p:val>
                                        </p:tav>
                                        <p:tav tm="100000">
                                          <p:val>
                                            <p:fltVal val="0"/>
                                          </p:val>
                                        </p:tav>
                                      </p:tavLst>
                                    </p:anim>
                                    <p:animEffect transition="in" filter="fade">
                                      <p:cBhvr>
                                        <p:cTn id="24" dur="1000"/>
                                        <p:tgtEl>
                                          <p:spTgt spid="194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0" grpId="1" animBg="1"/>
      <p:bldP spid="1945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r="-5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28675"/>
            <a:ext cx="10515600" cy="4862513"/>
          </a:xfrm>
        </p:spPr>
        <p:txBody>
          <a:bodyPr>
            <a:no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Nhận ra và nêu được các cặp màu bổ túc, các màu nóng, màu lạnh. </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Vẽ được các mảng màu cơ bản, các cặp màu bổ túc, màu nóng, màu lạnh tạo sản phẩm trang trí hoặc bức tranh biểu cảm. </a:t>
            </a:r>
            <a:r>
              <a:rPr lang="en-US" sz="3600" dirty="0">
                <a:latin typeface="Times New Roman" panose="02020603050405020304" pitchFamily="18" charset="0"/>
                <a:cs typeface="Times New Roman" panose="02020603050405020304" pitchFamily="18" charset="0"/>
              </a:rPr>
              <a:t> </a:t>
            </a:r>
          </a:p>
        </p:txBody>
      </p:sp>
      <p:sp>
        <p:nvSpPr>
          <p:cNvPr id="6" name="Double Wave 5"/>
          <p:cNvSpPr/>
          <p:nvPr/>
        </p:nvSpPr>
        <p:spPr>
          <a:xfrm>
            <a:off x="371752" y="142875"/>
            <a:ext cx="11039198" cy="1371600"/>
          </a:xfrm>
          <a:prstGeom prst="doubleWav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a:solidFill>
                  <a:schemeClr val="tx1"/>
                </a:solidFill>
                <a:latin typeface="Times New Roman" panose="02020603050405020304" pitchFamily="18" charset="0"/>
                <a:cs typeface="Times New Roman" panose="02020603050405020304" pitchFamily="18" charset="0"/>
              </a:rPr>
              <a:t>Chủ</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đề</a:t>
            </a:r>
            <a:r>
              <a:rPr lang="en-US" sz="4800" dirty="0">
                <a:solidFill>
                  <a:schemeClr val="tx1"/>
                </a:solidFill>
                <a:latin typeface="Times New Roman" panose="02020603050405020304" pitchFamily="18" charset="0"/>
                <a:cs typeface="Times New Roman" panose="02020603050405020304" pitchFamily="18" charset="0"/>
              </a:rPr>
              <a:t> 1: </a:t>
            </a:r>
            <a:r>
              <a:rPr lang="en-US" sz="4800" dirty="0" err="1">
                <a:solidFill>
                  <a:schemeClr val="tx1"/>
                </a:solidFill>
                <a:latin typeface="Times New Roman" panose="02020603050405020304" pitchFamily="18" charset="0"/>
                <a:cs typeface="Times New Roman" panose="02020603050405020304" pitchFamily="18" charset="0"/>
              </a:rPr>
              <a:t>Những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mảng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màu</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thú</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vị</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tiết</a:t>
            </a:r>
            <a:r>
              <a:rPr lang="en-US" sz="4800" dirty="0">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xmlns="" val="15860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31" y="83096"/>
            <a:ext cx="10515600" cy="4351338"/>
          </a:xfrm>
        </p:spPr>
        <p:txBody>
          <a:bodyPr>
            <a:norm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4" name="Curved Up Ribbon 3"/>
          <p:cNvSpPr/>
          <p:nvPr/>
        </p:nvSpPr>
        <p:spPr>
          <a:xfrm>
            <a:off x="1269969" y="181992"/>
            <a:ext cx="9915525" cy="1543050"/>
          </a:xfrm>
          <a:prstGeom prst="ellipseRibbon2">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ysClr val="windowText" lastClr="000000"/>
                </a:solidFill>
                <a:latin typeface="Times New Roman" panose="02020603050405020304" pitchFamily="18" charset="0"/>
                <a:cs typeface="Times New Roman" panose="02020603050405020304" pitchFamily="18" charset="0"/>
              </a:rPr>
              <a:t>Hoạt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động</a:t>
            </a:r>
            <a:r>
              <a:rPr lang="en-US" sz="3600" dirty="0">
                <a:solidFill>
                  <a:sysClr val="windowText" lastClr="000000"/>
                </a:solidFill>
                <a:latin typeface="Times New Roman" panose="02020603050405020304" pitchFamily="18" charset="0"/>
                <a:cs typeface="Times New Roman" panose="02020603050405020304" pitchFamily="18" charset="0"/>
              </a:rPr>
              <a:t> 1: </a:t>
            </a:r>
            <a:r>
              <a:rPr lang="en-US" sz="3600" dirty="0" err="1">
                <a:solidFill>
                  <a:sysClr val="windowText" lastClr="000000"/>
                </a:solidFill>
                <a:latin typeface="Times New Roman" panose="02020603050405020304" pitchFamily="18" charset="0"/>
                <a:cs typeface="Times New Roman" panose="02020603050405020304" pitchFamily="18" charset="0"/>
              </a:rPr>
              <a:t>Tìm</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hiểu</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chủ</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đề</a:t>
            </a:r>
            <a:r>
              <a:rPr lang="en-US" sz="3600" dirty="0">
                <a:solidFill>
                  <a:sysClr val="windowText" lastClr="0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371586" y="2225006"/>
            <a:ext cx="8001000" cy="2308324"/>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Q</a:t>
            </a:r>
            <a:r>
              <a:rPr lang="vi-VN" sz="3600" dirty="0">
                <a:latin typeface="Times New Roman" panose="02020603050405020304" pitchFamily="18" charset="0"/>
                <a:cs typeface="Times New Roman" panose="02020603050405020304" pitchFamily="18" charset="0"/>
              </a:rPr>
              <a:t>uan sát H</a:t>
            </a:r>
            <a:r>
              <a:rPr lang="en-US" sz="3600" dirty="0" err="1">
                <a:latin typeface="Times New Roman" panose="02020603050405020304" pitchFamily="18" charset="0"/>
                <a:cs typeface="Times New Roman" panose="02020603050405020304" pitchFamily="18" charset="0"/>
              </a:rPr>
              <a:t>ình</a:t>
            </a:r>
            <a:r>
              <a:rPr lang="vi-VN" sz="3600" dirty="0">
                <a:latin typeface="Times New Roman" panose="02020603050405020304" pitchFamily="18" charset="0"/>
                <a:cs typeface="Times New Roman" panose="02020603050405020304" pitchFamily="18" charset="0"/>
              </a:rPr>
              <a:t>1.1 sách MT (Tr</a:t>
            </a:r>
            <a:r>
              <a:rPr lang="en-US" sz="3600" dirty="0">
                <a:latin typeface="Times New Roman" panose="02020603050405020304" pitchFamily="18" charset="0"/>
                <a:cs typeface="Times New Roman" panose="02020603050405020304" pitchFamily="18" charset="0"/>
              </a:rPr>
              <a:t>ang</a:t>
            </a:r>
            <a:r>
              <a:rPr lang="vi-VN" sz="3600" dirty="0">
                <a:latin typeface="Times New Roman" panose="02020603050405020304" pitchFamily="18" charset="0"/>
                <a:cs typeface="Times New Roman" panose="02020603050405020304" pitchFamily="18" charset="0"/>
              </a:rPr>
              <a:t> 5) cùng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về màu sắc có trong thiên nhiên, trong các sản phẩm mĩ thuật do con người tạo ra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118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10618" y="3302120"/>
            <a:ext cx="4201065" cy="29813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89321" y="3272544"/>
            <a:ext cx="4727275" cy="2990233"/>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2984740" y="120767"/>
            <a:ext cx="4063040" cy="30451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7246188" y="112144"/>
            <a:ext cx="4727276" cy="3088256"/>
          </a:xfrm>
          <a:prstGeom prst="rect">
            <a:avLst/>
          </a:prstGeom>
          <a:noFill/>
          <a:ln w="9525">
            <a:noFill/>
            <a:miter lim="800000"/>
            <a:headEnd/>
            <a:tailEnd/>
          </a:ln>
          <a:effectLst/>
        </p:spPr>
      </p:pic>
      <p:sp>
        <p:nvSpPr>
          <p:cNvPr id="10" name="Oval Callout 9"/>
          <p:cNvSpPr/>
          <p:nvPr/>
        </p:nvSpPr>
        <p:spPr>
          <a:xfrm>
            <a:off x="1" y="0"/>
            <a:ext cx="2760452" cy="5943600"/>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1.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Màu</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sắc</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có</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ở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những</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đâu</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a:t>
            </a:r>
          </a:p>
          <a:p>
            <a:r>
              <a:rPr lang="en-US" sz="3600" dirty="0" smtClean="0">
                <a:ln>
                  <a:solidFill>
                    <a:schemeClr val="tx1"/>
                  </a:solidFill>
                </a:ln>
                <a:solidFill>
                  <a:schemeClr val="tx1"/>
                </a:solidFill>
                <a:latin typeface="Times New Roman" panose="02020603050405020304" pitchFamily="18" charset="0"/>
                <a:cs typeface="Times New Roman" panose="02020603050405020304" pitchFamily="18" charset="0"/>
              </a:rPr>
              <a:t>2.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Màu</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sắc</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có</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vai</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trò</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gì</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trong</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cuộc</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 </a:t>
            </a:r>
            <a:r>
              <a:rPr lang="en-US" sz="3600" dirty="0" err="1">
                <a:ln>
                  <a:solidFill>
                    <a:schemeClr val="tx1"/>
                  </a:solidFill>
                </a:ln>
                <a:solidFill>
                  <a:schemeClr val="tx1"/>
                </a:solidFill>
                <a:latin typeface="Times New Roman" panose="02020603050405020304" pitchFamily="18" charset="0"/>
                <a:cs typeface="Times New Roman" panose="02020603050405020304" pitchFamily="18" charset="0"/>
              </a:rPr>
              <a:t>sống</a:t>
            </a:r>
            <a:r>
              <a:rPr lang="en-US" sz="3600" dirty="0">
                <a:ln>
                  <a:solidFill>
                    <a:schemeClr val="tx1"/>
                  </a:solidFill>
                </a:ln>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56388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Horizontal Scroll 3"/>
          <p:cNvSpPr/>
          <p:nvPr/>
        </p:nvSpPr>
        <p:spPr>
          <a:xfrm>
            <a:off x="628650" y="114300"/>
            <a:ext cx="10725150" cy="6515100"/>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GHI NHỚ:</a:t>
            </a:r>
          </a:p>
          <a:p>
            <a:pPr marL="285750" indent="-285750" algn="just">
              <a:buFont typeface="Arial" panose="020B0604020202020204" pitchFamily="34" charset="0"/>
              <a:buChar char="•"/>
            </a:pPr>
            <a:r>
              <a:rPr lang="vi-VN" sz="3600" dirty="0">
                <a:solidFill>
                  <a:schemeClr val="tx1"/>
                </a:solidFill>
                <a:latin typeface="Times New Roman" panose="02020603050405020304" pitchFamily="18" charset="0"/>
                <a:cs typeface="Times New Roman" panose="02020603050405020304" pitchFamily="18" charset="0"/>
              </a:rPr>
              <a:t>Mắt người nhìn được màu sắc là do có ánh sáng, không có ánh sáng (trong bóng tối) mọi vật không có màu sắc.</a:t>
            </a:r>
            <a:endParaRPr lang="en-US" sz="36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3600" dirty="0">
                <a:solidFill>
                  <a:schemeClr val="tx1"/>
                </a:solidFill>
                <a:latin typeface="Times New Roman" panose="02020603050405020304" pitchFamily="18" charset="0"/>
                <a:cs typeface="Times New Roman" panose="02020603050405020304" pitchFamily="18" charset="0"/>
              </a:rPr>
              <a:t>Màu sắc trong thiên nhiên vô cùng phong phú.</a:t>
            </a:r>
            <a:endParaRPr lang="en-US" sz="36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3600" dirty="0">
                <a:solidFill>
                  <a:schemeClr val="tx1"/>
                </a:solidFill>
                <a:latin typeface="Times New Roman" panose="02020603050405020304" pitchFamily="18" charset="0"/>
                <a:cs typeface="Times New Roman" panose="02020603050405020304" pitchFamily="18" charset="0"/>
              </a:rPr>
              <a:t>Màu sắc ở tranh vẽ, sản phẩm trang trí, công trình kiến trúc,... do con người tạo ra.</a:t>
            </a:r>
            <a:endParaRPr lang="en-US" sz="36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3600" dirty="0">
                <a:solidFill>
                  <a:schemeClr val="tx1"/>
                </a:solidFill>
                <a:latin typeface="Times New Roman" panose="02020603050405020304" pitchFamily="18" charset="0"/>
                <a:cs typeface="Times New Roman" panose="02020603050405020304" pitchFamily="18" charset="0"/>
              </a:rPr>
              <a:t>Màu sắc làm cho mọi vật trong cuộc sống đẹp hơn, đa dạng, phong phú hơn.</a:t>
            </a:r>
            <a:endParaRPr lang="en-US" sz="360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061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2216150"/>
            <a:ext cx="10515600" cy="4351338"/>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Q</a:t>
            </a:r>
            <a:r>
              <a:rPr lang="vi-VN" sz="3600" dirty="0">
                <a:latin typeface="Times New Roman" panose="02020603050405020304" pitchFamily="18" charset="0"/>
                <a:cs typeface="Times New Roman" panose="02020603050405020304" pitchFamily="18" charset="0"/>
              </a:rPr>
              <a:t>uan sát H</a:t>
            </a:r>
            <a:r>
              <a:rPr lang="en-US" sz="3600" dirty="0" err="1">
                <a:latin typeface="Times New Roman" panose="02020603050405020304" pitchFamily="18" charset="0"/>
                <a:cs typeface="Times New Roman" panose="02020603050405020304" pitchFamily="18" charset="0"/>
              </a:rPr>
              <a:t>ình</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1. 2 kể tên những </a:t>
            </a:r>
            <a:r>
              <a:rPr lang="vi-VN" sz="3600" dirty="0">
                <a:solidFill>
                  <a:srgbClr val="FF0000"/>
                </a:solidFill>
                <a:latin typeface="Times New Roman" panose="02020603050405020304" pitchFamily="18" charset="0"/>
                <a:cs typeface="Times New Roman" panose="02020603050405020304" pitchFamily="18" charset="0"/>
              </a:rPr>
              <a:t>màu cơ bản</a:t>
            </a:r>
            <a:endParaRPr lang="en-US" sz="36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0149" y="3057525"/>
            <a:ext cx="9049181" cy="3119438"/>
          </a:xfrm>
          <a:prstGeom prst="rect">
            <a:avLst/>
          </a:prstGeom>
        </p:spPr>
      </p:pic>
      <p:sp>
        <p:nvSpPr>
          <p:cNvPr id="6" name="Rectangle 5"/>
          <p:cNvSpPr/>
          <p:nvPr/>
        </p:nvSpPr>
        <p:spPr>
          <a:xfrm>
            <a:off x="1762125" y="5181600"/>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10955" y="5107783"/>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14851" y="5193507"/>
            <a:ext cx="1885950"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078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235 0.02314 L 0.00235 0.27314 " pathEditMode="relative" rAng="0" ptsTypes="AA">
                                      <p:cBhvr>
                                        <p:cTn id="14"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539750"/>
            <a:ext cx="10515600" cy="4351338"/>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Quan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Hình1.3</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MT (Trang 6)</a:t>
            </a:r>
          </a:p>
          <a:p>
            <a:pPr>
              <a:buFontTx/>
              <a:buChar char="-"/>
            </a:pPr>
            <a:r>
              <a:rPr lang="vi-VN" sz="3600" dirty="0">
                <a:latin typeface="Times New Roman" panose="02020603050405020304" pitchFamily="18" charset="0"/>
                <a:cs typeface="Times New Roman" panose="02020603050405020304" pitchFamily="18" charset="0"/>
              </a:rPr>
              <a:t>Trải nghiệm cách pha màu từ những màu cơ bản. </a:t>
            </a:r>
            <a:endParaRPr lang="en-US" sz="3600" dirty="0">
              <a:latin typeface="Times New Roman" panose="02020603050405020304" pitchFamily="18" charset="0"/>
              <a:cs typeface="Times New Roman" panose="02020603050405020304" pitchFamily="18" charset="0"/>
            </a:endParaRPr>
          </a:p>
          <a:p>
            <a:pPr marL="0" indent="0">
              <a:buNone/>
            </a:pPr>
            <a:r>
              <a:rPr lang="vi-VN" sz="3600" dirty="0">
                <a:latin typeface="Times New Roman" panose="02020603050405020304" pitchFamily="18" charset="0"/>
                <a:cs typeface="Times New Roman" panose="02020603050405020304" pitchFamily="18" charset="0"/>
              </a:rPr>
              <a:t>- Nêu và viết tên màu sau khi pha trộn từ các cặp màu cơ bản.</a:t>
            </a:r>
            <a:endParaRPr lang="en-US" sz="36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4171" y="2867948"/>
            <a:ext cx="8693157" cy="3246179"/>
          </a:xfrm>
          <a:prstGeom prst="rect">
            <a:avLst/>
          </a:prstGeom>
        </p:spPr>
      </p:pic>
      <p:sp>
        <p:nvSpPr>
          <p:cNvPr id="2" name="Rectangle 1"/>
          <p:cNvSpPr/>
          <p:nvPr/>
        </p:nvSpPr>
        <p:spPr>
          <a:xfrm>
            <a:off x="4905375" y="2867948"/>
            <a:ext cx="904875" cy="2542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62700" y="3152775"/>
            <a:ext cx="2943225"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da cam</a:t>
            </a:r>
          </a:p>
        </p:txBody>
      </p:sp>
      <p:sp>
        <p:nvSpPr>
          <p:cNvPr id="6" name="TextBox 5"/>
          <p:cNvSpPr txBox="1"/>
          <p:nvPr/>
        </p:nvSpPr>
        <p:spPr>
          <a:xfrm>
            <a:off x="6362700" y="3921591"/>
            <a:ext cx="3276600"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62699" y="4729506"/>
            <a:ext cx="2943225"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55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125E-6 0.01667 L 0.00118 0.61181 " pathEditMode="relative" rAng="0" ptsTypes="AA">
                                      <p:cBhvr>
                                        <p:cTn id="11" dur="2000" fill="hold"/>
                                        <p:tgtEl>
                                          <p:spTgt spid="2"/>
                                        </p:tgtEl>
                                        <p:attrNameLst>
                                          <p:attrName>ppt_x</p:attrName>
                                          <p:attrName>ppt_y</p:attrName>
                                        </p:attrNameLst>
                                      </p:cBhvr>
                                      <p:rCtr x="52" y="2974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r="-4000" b="-3000"/>
          </a:stretch>
        </a:blipFill>
        <a:effectLst/>
      </p:bgPr>
    </p:bg>
    <p:spTree>
      <p:nvGrpSpPr>
        <p:cNvPr id="1" name=""/>
        <p:cNvGrpSpPr/>
        <p:nvPr/>
      </p:nvGrpSpPr>
      <p:grpSpPr>
        <a:xfrm>
          <a:off x="0" y="0"/>
          <a:ext cx="0" cy="0"/>
          <a:chOff x="0" y="0"/>
          <a:chExt cx="0" cy="0"/>
        </a:xfrm>
      </p:grpSpPr>
      <p:sp>
        <p:nvSpPr>
          <p:cNvPr id="4" name="Pentagon 3"/>
          <p:cNvSpPr/>
          <p:nvPr/>
        </p:nvSpPr>
        <p:spPr>
          <a:xfrm>
            <a:off x="520989" y="1337057"/>
            <a:ext cx="10066945" cy="277284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Times New Roman" panose="02020603050405020304" pitchFamily="18" charset="0"/>
                <a:cs typeface="Times New Roman" panose="02020603050405020304" pitchFamily="18" charset="0"/>
              </a:rPr>
              <a:t>Từ 3 màu gốc ta pha ra được rất nhiều màu. Lấy 2 màu gốc pha trộn với nhau cùng 1 lượng màu nhất định ta sẽ được màu </a:t>
            </a:r>
            <a:r>
              <a:rPr lang="en-US" sz="3600" dirty="0" err="1">
                <a:solidFill>
                  <a:schemeClr val="tx1"/>
                </a:solidFill>
                <a:latin typeface="Times New Roman" panose="02020603050405020304" pitchFamily="18" charset="0"/>
                <a:cs typeface="Times New Roman" panose="02020603050405020304" pitchFamily="18" charset="0"/>
              </a:rPr>
              <a:t>mới</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538483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TotalTime>
  <Words>981</Words>
  <Application>Microsoft Office PowerPoint</Application>
  <PresentationFormat>Custom</PresentationFormat>
  <Paragraphs>77</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E7450</dc:creator>
  <cp:lastModifiedBy>DELL</cp:lastModifiedBy>
  <cp:revision>92</cp:revision>
  <dcterms:created xsi:type="dcterms:W3CDTF">2020-08-08T04:52:30Z</dcterms:created>
  <dcterms:modified xsi:type="dcterms:W3CDTF">2021-12-09T05:03:07Z</dcterms:modified>
</cp:coreProperties>
</file>