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3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3861" r:id="rId9"/>
    <p:sldMasterId id="2147483873" r:id="rId10"/>
  </p:sldMasterIdLst>
  <p:notesMasterIdLst>
    <p:notesMasterId r:id="rId22"/>
  </p:notesMasterIdLst>
  <p:sldIdLst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3" r:id="rId19"/>
    <p:sldId id="551" r:id="rId20"/>
    <p:sldId id="55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10" d="100"/>
          <a:sy n="110" d="100"/>
        </p:scale>
        <p:origin x="-864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C1FB5F-C697-425A-89FB-CC3B7296431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865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6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63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88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72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50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72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72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50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72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57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82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67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92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9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44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9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9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44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9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51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76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6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38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6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6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38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6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41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66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1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28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1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1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28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61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2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54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5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16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5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5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16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5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815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40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48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02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48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48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02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48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74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554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74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9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524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4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486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4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4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486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4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74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554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74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61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486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3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3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21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448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21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21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448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21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79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79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79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94765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7690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7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7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7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1798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69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69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69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3790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6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63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6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512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5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53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5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3725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4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4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4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720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27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27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27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2930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41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41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41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1657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37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98AC7A-297D-4548-9AD2-6972ABA51C4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2025/5/15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373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373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3C3A1A-13CE-49BE-94B3-9A3E3E04BF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0577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26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E43819-A671-4EE0-B295-9FD231A1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" y="148"/>
            <a:ext cx="10972800" cy="68578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C5C00AC-A0DE-4A50-944C-EC89CECD2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4" y="131"/>
            <a:ext cx="1053266" cy="30570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843CCF-D4A9-4191-8713-713A063B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88" y="0"/>
            <a:ext cx="1526369" cy="484367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A404A1-EC6A-4C65-812F-8D0A5F340FB2}"/>
              </a:ext>
            </a:extLst>
          </p:cNvPr>
          <p:cNvGrpSpPr/>
          <p:nvPr/>
        </p:nvGrpSpPr>
        <p:grpSpPr>
          <a:xfrm>
            <a:off x="91147" y="598291"/>
            <a:ext cx="11038406" cy="6912507"/>
            <a:chOff x="-5008" y="-53984"/>
            <a:chExt cx="12264895" cy="691250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C27F548-8432-4B7A-A493-2F23AB26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9249"/>
              <a:ext cx="12192000" cy="2498751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869CD2A8-3EDC-439F-A7E0-9543E1883C97}"/>
                </a:ext>
              </a:extLst>
            </p:cNvPr>
            <p:cNvGrpSpPr/>
            <p:nvPr/>
          </p:nvGrpSpPr>
          <p:grpSpPr>
            <a:xfrm>
              <a:off x="-5008" y="-53984"/>
              <a:ext cx="12264895" cy="6912507"/>
              <a:chOff x="-5008" y="-53984"/>
              <a:chExt cx="12264895" cy="6912507"/>
            </a:xfrm>
          </p:grpSpPr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xmlns="" id="{B442462F-BCB6-4B57-89A7-8519B70B19B8}"/>
                  </a:ext>
                </a:extLst>
              </p:cNvPr>
              <p:cNvGrpSpPr/>
              <p:nvPr/>
            </p:nvGrpSpPr>
            <p:grpSpPr>
              <a:xfrm>
                <a:off x="-5008" y="-53984"/>
                <a:ext cx="12264895" cy="6912507"/>
                <a:chOff x="-5008" y="-53984"/>
                <a:chExt cx="12264895" cy="6912507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xmlns="" id="{A702ABEB-9556-4578-92D9-7229C1D4E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87" y="-53984"/>
                  <a:ext cx="12192000" cy="4572001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xmlns="" id="{5D0473D8-9285-4D8F-A65F-0F3222402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008" y="4047428"/>
                  <a:ext cx="12192000" cy="2811095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xmlns="" id="{AE5F07C4-F4DF-4F99-BF97-13587A8D5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87" y="4838089"/>
                <a:ext cx="452438" cy="12287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224478DB-B3DC-493D-AC12-B8458A5FB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7614" y="5085319"/>
                <a:ext cx="350902" cy="952974"/>
              </a:xfrm>
              <a:prstGeom prst="rect">
                <a:avLst/>
              </a:prstGeom>
            </p:spPr>
          </p:pic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C6FC3D2-7683-463B-8BC2-A27638C2C6E6}"/>
              </a:ext>
            </a:extLst>
          </p:cNvPr>
          <p:cNvGrpSpPr/>
          <p:nvPr/>
        </p:nvGrpSpPr>
        <p:grpSpPr>
          <a:xfrm>
            <a:off x="-419968" y="3778996"/>
            <a:ext cx="11235223" cy="3886555"/>
            <a:chOff x="-150554" y="3665346"/>
            <a:chExt cx="12483581" cy="3886555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7756749B-77EE-4F8B-BF0B-85983541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732" y="5370300"/>
              <a:ext cx="7647295" cy="180004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52016F06-71C8-428E-B33A-46CD440D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174" y="3191618"/>
              <a:ext cx="3886555" cy="4834011"/>
            </a:xfrm>
            <a:prstGeom prst="rect">
              <a:avLst/>
            </a:prstGeom>
          </p:spPr>
        </p:pic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002944" y="2478418"/>
            <a:ext cx="6966910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MỪNG SINH NHẬT</a:t>
            </a:r>
          </a:p>
          <a:p>
            <a:pPr fontAlgn="auto">
              <a:spcAft>
                <a:spcPts val="0"/>
              </a:spcAft>
              <a:defRPr/>
            </a:pPr>
            <a:endParaRPr lang="en-US" sz="2800" b="1" dirty="0" smtClean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5bfec640e9c6d">
            <a:hlinkClick r:id="" action="ppaction://media"/>
            <a:extLst>
              <a:ext uri="{FF2B5EF4-FFF2-40B4-BE49-F238E27FC236}">
                <a16:creationId xmlns:a16="http://schemas.microsoft.com/office/drawing/2014/main" xmlns="" id="{BE12E5BC-4BAD-4E3B-8ABC-FF2176AE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83771" y="293485"/>
            <a:ext cx="548640" cy="609600"/>
          </a:xfrm>
          <a:prstGeom prst="rect">
            <a:avLst/>
          </a:prstGeom>
        </p:spPr>
      </p:pic>
      <p:sp>
        <p:nvSpPr>
          <p:cNvPr id="35" name="矩形 5"/>
          <p:cNvSpPr/>
          <p:nvPr/>
        </p:nvSpPr>
        <p:spPr>
          <a:xfrm>
            <a:off x="-702" y="582522"/>
            <a:ext cx="10972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rgbClr val="E71F19"/>
              </a:solidFill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</a:rPr>
              <a:t>CHÀO MỪNG CÁC CON ĐẾN VỚI GIỜ HỌC ÂM NHẠC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BỘ SÁCH CÁNH DIỀU</a:t>
            </a: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3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xmlns="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051" y="5199303"/>
            <a:ext cx="5491751" cy="1673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51" y="160421"/>
            <a:ext cx="1097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cs typeface="Times New Roman" pitchFamily="18" charset="0"/>
              </a:rPr>
              <a:t>4. Trải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itchFamily="18" charset="0"/>
              </a:rPr>
              <a:t>nghiệm</a:t>
            </a:r>
            <a:r>
              <a:rPr lang="en-US" sz="32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Hát theo cách riêng của mình</a:t>
            </a: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32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43735693-6A89-4F3E-A5AE-08618191B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5491751" cy="1673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3" y="1730087"/>
            <a:ext cx="7929563" cy="3561697"/>
          </a:xfrm>
          <a:prstGeom prst="rect">
            <a:avLst/>
          </a:prstGeom>
        </p:spPr>
      </p:pic>
      <p:pic>
        <p:nvPicPr>
          <p:cNvPr id="9" name="图片 25">
            <a:extLst>
              <a:ext uri="{FF2B5EF4-FFF2-40B4-BE49-F238E27FC236}">
                <a16:creationId xmlns:a16="http://schemas.microsoft.com/office/drawing/2014/main" xmlns="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9866" y="5364362"/>
            <a:ext cx="5491751" cy="1673188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43735693-6A89-4F3E-A5AE-08618191B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9" y="5364362"/>
            <a:ext cx="5491751" cy="1673188"/>
          </a:xfrm>
          <a:prstGeom prst="rect">
            <a:avLst/>
          </a:pr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xmlns="" id="{E9DB9BC7-BAD9-4FE5-A022-8B49DA263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053" y="3812819"/>
            <a:ext cx="2354187" cy="417333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A7406DF8-F6D0-4C34-B6C4-798686F01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7342" y="4970465"/>
            <a:ext cx="3776222" cy="206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3" y="1882487"/>
            <a:ext cx="7929563" cy="35616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487"/>
            <a:ext cx="10876298" cy="49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8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365760" y="2590800"/>
            <a:ext cx="82296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9235440" y="6096000"/>
            <a:ext cx="64008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675120" y="5930900"/>
            <a:ext cx="548640" cy="685800"/>
          </a:xfrm>
          <a:prstGeom prst="irregularSeal1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</a:srgbClr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1737361" y="6096000"/>
            <a:ext cx="592456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8412481" y="3048000"/>
            <a:ext cx="440056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203838" y="5664204"/>
            <a:ext cx="483870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9966961" y="4191000"/>
            <a:ext cx="592456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10149841" y="2133600"/>
            <a:ext cx="462916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1920241" y="304801"/>
            <a:ext cx="483870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8229601" y="381004"/>
            <a:ext cx="483870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6583680" y="1371600"/>
            <a:ext cx="73152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822961" y="1066800"/>
            <a:ext cx="592456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等线"/>
            </a:endParaRPr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3108960" y="762000"/>
            <a:ext cx="6949440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7088"/>
              </a:avLst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4000" kern="1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</a:endParaRPr>
          </a:p>
        </p:txBody>
      </p:sp>
      <p:pic>
        <p:nvPicPr>
          <p:cNvPr id="245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4" y="19050"/>
            <a:ext cx="111556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68344" y="2230907"/>
            <a:ext cx="5962401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0" smtClean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Tiết học kết thúc!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0" smtClean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Cảm ơn các em !</a:t>
            </a:r>
            <a:endParaRPr lang="en-US" sz="6000" b="1" dirty="0">
              <a:ln w="31550" cmpd="sng">
                <a:solidFill>
                  <a:srgbClr val="000099"/>
                </a:soli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9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64.3264" end="7811.1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465" y="4121150"/>
            <a:ext cx="5486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7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32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415" grpId="0" animBg="1"/>
      <p:bldP spid="17416" grpId="0" animBg="1"/>
      <p:bldP spid="17417" grpId="0" animBg="1"/>
      <p:bldP spid="17419" grpId="0" animBg="1"/>
      <p:bldP spid="17424" grpId="0" animBg="1"/>
      <p:bldP spid="174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9817255-0E60-4189-80C5-BE6202F9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1" y="442342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76"/>
            <a:ext cx="10972800" cy="249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68F4213-5580-4FD8-89B2-77AE90170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7032"/>
            <a:ext cx="10972800" cy="2811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9282D3-B067-41D9-8345-1833FDA7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8" y="127"/>
            <a:ext cx="1053266" cy="30570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B63B4A3-4B5B-4AE9-B298-361FCA934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41" y="-15016"/>
            <a:ext cx="1526369" cy="4843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C2D04F-E261-4747-816A-ECF6A5EB7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28" y="4838216"/>
            <a:ext cx="407194" cy="12287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204">
            <a:off x="-330870" y="2655752"/>
            <a:ext cx="1642181" cy="44297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69712" y="-253810"/>
            <a:ext cx="1293835" cy="2007931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740">
            <a:off x="9415807" y="3124810"/>
            <a:ext cx="1557057" cy="3407700"/>
          </a:xfrm>
          <a:prstGeom prst="rect">
            <a:avLst/>
          </a:prstGeom>
        </p:spPr>
      </p:pic>
      <p:sp>
        <p:nvSpPr>
          <p:cNvPr id="19" name="矩形 70">
            <a:extLst>
              <a:ext uri="{FF2B5EF4-FFF2-40B4-BE49-F238E27FC236}">
                <a16:creationId xmlns:a16="http://schemas.microsoft.com/office/drawing/2014/main" xmlns="" id="{BB3F4D81-67BE-4380-883D-3C9946D6D380}"/>
              </a:ext>
            </a:extLst>
          </p:cNvPr>
          <p:cNvSpPr/>
          <p:nvPr/>
        </p:nvSpPr>
        <p:spPr>
          <a:xfrm>
            <a:off x="3140240" y="442342"/>
            <a:ext cx="4692316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u="sng" spc="300" smtClean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Âm</a:t>
            </a:r>
            <a:r>
              <a:rPr lang="en-US" altLang="zh-CN" sz="4800" b="1" u="sng" spc="300" dirty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800" b="1" u="sng" spc="300" smtClean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nhạc</a:t>
            </a:r>
            <a:endParaRPr lang="zh-CN" altLang="en-US" sz="4800" b="1" u="sng" spc="300" dirty="0">
              <a:solidFill>
                <a:srgbClr val="FF0000"/>
              </a:solidFill>
              <a:latin typeface="Times New Roman" pitchFamily="18" charset="0"/>
              <a:ea typeface="仓耳明楷 W03" panose="00000500000000000000" pitchFamily="2" charset="-122"/>
              <a:cs typeface="Times New Roman" pitchFamily="18" charset="0"/>
            </a:endParaRPr>
          </a:p>
        </p:txBody>
      </p:sp>
      <p:pic>
        <p:nvPicPr>
          <p:cNvPr id="25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3045" y="4335704"/>
            <a:ext cx="1622577" cy="3422267"/>
          </a:xfrm>
          <a:prstGeom prst="rect">
            <a:avLst/>
          </a:prstGeom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002944" y="534996"/>
            <a:ext cx="6966910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 b="1" dirty="0" smtClean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4000" b="1" err="1" smtClean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smtClean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</a:t>
            </a:r>
            <a:endParaRPr lang="en-US" sz="40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4" y="1996553"/>
            <a:ext cx="10972799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048000" algn="l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0" algn="l"/>
              </a:tabLst>
            </a:pPr>
            <a:r>
              <a:rPr lang="en-US" altLang="en-US" sz="3200" b="1" smtClean="0">
                <a:solidFill>
                  <a:srgbClr val="000099"/>
                </a:solidFill>
              </a:rPr>
              <a:t>- Ôn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tập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bài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hát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Chúc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mừng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sinh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nhật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pPr indent="3048000" algn="l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0" algn="l"/>
              </a:tabLst>
            </a:pPr>
            <a:r>
              <a:rPr lang="en-US" altLang="en-US" sz="3200" b="1" smtClean="0">
                <a:solidFill>
                  <a:srgbClr val="000099"/>
                </a:solidFill>
              </a:rPr>
              <a:t>- </a:t>
            </a:r>
            <a:r>
              <a:rPr lang="en-US" altLang="en-US" sz="3200" b="1" smtClean="0">
                <a:solidFill>
                  <a:srgbClr val="000099"/>
                </a:solidFill>
              </a:rPr>
              <a:t>Nhạc cụ</a:t>
            </a:r>
            <a:r>
              <a:rPr lang="en-US" altLang="en-US" sz="3200" b="1" smtClean="0">
                <a:solidFill>
                  <a:srgbClr val="000099"/>
                </a:solidFill>
              </a:rPr>
              <a:t>: </a:t>
            </a:r>
            <a:endParaRPr lang="en-US" altLang="en-US" sz="3200" b="1" dirty="0" smtClean="0">
              <a:solidFill>
                <a:srgbClr val="FF0000"/>
              </a:solidFill>
            </a:endParaRPr>
          </a:p>
          <a:p>
            <a:pPr indent="3048000" algn="l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0" algn="l"/>
              </a:tabLst>
            </a:pPr>
            <a:r>
              <a:rPr lang="en-US" altLang="en-US" sz="3200" b="1" smtClean="0">
                <a:solidFill>
                  <a:srgbClr val="000099"/>
                </a:solidFill>
              </a:rPr>
              <a:t>- Trải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nghiệm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và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khám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</a:rPr>
              <a:t>phá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: </a:t>
            </a:r>
          </a:p>
          <a:p>
            <a:pPr indent="3048000" algn="l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0" algn="l"/>
              </a:tabLst>
            </a:pPr>
            <a:r>
              <a:rPr lang="en-US" altLang="en-US" sz="3200" b="1" smtClean="0">
                <a:solidFill>
                  <a:srgbClr val="FF0000"/>
                </a:solidFill>
              </a:rPr>
              <a:t>      </a:t>
            </a:r>
            <a:r>
              <a:rPr lang="en-US" altLang="en-US" sz="3200" b="1" smtClean="0">
                <a:solidFill>
                  <a:srgbClr val="FF0000"/>
                </a:solidFill>
              </a:rPr>
              <a:t>Hát theo cách riêng của mình.</a:t>
            </a:r>
            <a:endParaRPr lang="en-US" altLang="en-US" sz="3200" b="1" i="1" dirty="0">
              <a:solidFill>
                <a:srgbClr val="002060"/>
              </a:solidFill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4075" y="3829284"/>
            <a:ext cx="1824646" cy="39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70"/>
            <a:ext cx="109728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" y="121"/>
            <a:ext cx="105326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60" y="-172759"/>
            <a:ext cx="1526369" cy="484367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694DFD-9419-4716-9BA4-DC7B9B783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41" y="2621873"/>
            <a:ext cx="1570463" cy="4236247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4C086569-6CA4-452F-B725-4EE337F460A0}"/>
              </a:ext>
            </a:extLst>
          </p:cNvPr>
          <p:cNvGrpSpPr/>
          <p:nvPr/>
        </p:nvGrpSpPr>
        <p:grpSpPr>
          <a:xfrm>
            <a:off x="-5351" y="5225395"/>
            <a:ext cx="109728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38D22C-9BCE-4218-92C3-B11EE9F17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366">
            <a:off x="8737420" y="2352520"/>
            <a:ext cx="2118768" cy="4637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34072" y="750276"/>
            <a:ext cx="568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2060"/>
                </a:solidFill>
                <a:cs typeface="Times New Roman" pitchFamily="18" charset="0"/>
              </a:rPr>
              <a:t>1. KHỞI ĐỘNG:</a:t>
            </a:r>
            <a:endParaRPr lang="vi-VN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7888" y="1533378"/>
            <a:ext cx="11030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2060"/>
                </a:solidFill>
                <a:cs typeface="Times New Roman" pitchFamily="18" charset="0"/>
              </a:rPr>
              <a:t>Trò chơi: Nghe nhạc đoán câu hát trong bài.</a:t>
            </a:r>
            <a:endParaRPr lang="vi-VN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xmlns="" id="{A7406DF8-F6D0-4C34-B6C4-798686F014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7341" y="3399229"/>
            <a:ext cx="4133334" cy="3397772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0318">
            <a:off x="4862304" y="3493091"/>
            <a:ext cx="1824646" cy="3986734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207322" y="-57190"/>
            <a:ext cx="1293835" cy="2007931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0438">
            <a:off x="4377114" y="4065541"/>
            <a:ext cx="1730063" cy="3066930"/>
          </a:xfrm>
          <a:prstGeom prst="rect">
            <a:avLst/>
          </a:prstGeom>
        </p:spPr>
      </p:pic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724">
            <a:off x="4292667" y="4564226"/>
            <a:ext cx="1824646" cy="3507865"/>
          </a:xfrm>
          <a:prstGeom prst="rect">
            <a:avLst/>
          </a:prstGeom>
        </p:spPr>
      </p:pic>
      <p:pic>
        <p:nvPicPr>
          <p:cNvPr id="39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69712" y="-253810"/>
            <a:ext cx="1293835" cy="2007931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92" y="2868150"/>
            <a:ext cx="1557057" cy="34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9D04E-C251-418D-A37C-C175320F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cMungSinhNhat. M">
            <a:hlinkClick r:id="" action="ppaction://media"/>
            <a:extLst>
              <a:ext uri="{FF2B5EF4-FFF2-40B4-BE49-F238E27FC236}">
                <a16:creationId xmlns:a16="http://schemas.microsoft.com/office/drawing/2014/main" xmlns="" id="{B582D5D4-92EE-4C14-A110-C8BCC0CA7B1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331.5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78"/>
            <a:ext cx="10972800" cy="6835222"/>
          </a:xfrm>
        </p:spPr>
      </p:pic>
    </p:spTree>
    <p:extLst>
      <p:ext uri="{BB962C8B-B14F-4D97-AF65-F5344CB8AC3E}">
        <p14:creationId xmlns:p14="http://schemas.microsoft.com/office/powerpoint/2010/main" val="24154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54"/>
            <a:ext cx="10972800" cy="24987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6B9683A-E80C-4587-A100-6FCCE94D2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177298" y="4129638"/>
            <a:ext cx="1744959" cy="381262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051" y="5199303"/>
            <a:ext cx="5491751" cy="16731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9DB9BC7-BAD9-4FE5-A022-8B49DA2637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093" y="3812819"/>
            <a:ext cx="2354187" cy="4173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816" y="333361"/>
            <a:ext cx="10297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cs typeface="Times New Roman" pitchFamily="18" charset="0"/>
              </a:rPr>
              <a:t>2. THỰC HÀNH - LUYỆN TẬP: </a:t>
            </a: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- Ôn tập bài hát: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833" y="663718"/>
            <a:ext cx="103535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Mừng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đóa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mừng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khúc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/</a:t>
            </a:r>
          </a:p>
          <a:p>
            <a:pPr algn="l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Mừng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cuộc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/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bông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itchFamily="18" charset="0"/>
              </a:rPr>
              <a:t>x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inh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rực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/ </a:t>
            </a:r>
            <a:endParaRPr lang="en-US" sz="32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l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Cuộc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đời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đóa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cuộc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đời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khúc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/ </a:t>
            </a:r>
          </a:p>
          <a:p>
            <a:pPr algn="l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Cuộc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đời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sẽ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thêm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tươi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đẹp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khúc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itchFamily="18" charset="0"/>
              </a:rPr>
              <a:t>ca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đóa</a:t>
            </a:r>
            <a:r>
              <a:rPr lang="en-US" sz="3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/</a:t>
            </a:r>
            <a:endParaRPr lang="en-US" sz="30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4" name="图片 24">
            <a:extLst>
              <a:ext uri="{FF2B5EF4-FFF2-40B4-BE49-F238E27FC236}">
                <a16:creationId xmlns:a16="http://schemas.microsoft.com/office/drawing/2014/main" xmlns="" id="{43735693-6A89-4F3E-A5AE-08618191BD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5491751" cy="1673188"/>
          </a:xfrm>
          <a:prstGeom prst="rect">
            <a:avLst/>
          </a:prstGeom>
        </p:spPr>
      </p:pic>
      <p:pic>
        <p:nvPicPr>
          <p:cNvPr id="11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9.045599999999" end="1145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7431" y="5899485"/>
            <a:ext cx="5486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42"/>
            <a:ext cx="10972800" cy="24987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AA71A65-A393-4BF6-B42A-990222ADA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" y="93"/>
            <a:ext cx="1053266" cy="3057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6304" y="525852"/>
            <a:ext cx="652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        - Hát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cs typeface="Times New Roman" pitchFamily="18" charset="0"/>
              </a:rPr>
              <a:t>vận</a:t>
            </a: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 động: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64.3264" end="7811.19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4381" y="5725941"/>
            <a:ext cx="54864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33" y="1764637"/>
            <a:ext cx="5637191" cy="3981361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7" name="组合 23">
            <a:extLst>
              <a:ext uri="{FF2B5EF4-FFF2-40B4-BE49-F238E27FC236}">
                <a16:creationId xmlns:a16="http://schemas.microsoft.com/office/drawing/2014/main" xmlns="" id="{677E4D7B-BD28-47C2-83B2-E30CBBA537DA}"/>
              </a:ext>
            </a:extLst>
          </p:cNvPr>
          <p:cNvGrpSpPr/>
          <p:nvPr/>
        </p:nvGrpSpPr>
        <p:grpSpPr>
          <a:xfrm>
            <a:off x="-67371" y="5121072"/>
            <a:ext cx="10972800" cy="1675027"/>
            <a:chOff x="0" y="3910922"/>
            <a:chExt cx="9456424" cy="1675027"/>
          </a:xfrm>
        </p:grpSpPr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xmlns="" id="{43735693-6A89-4F3E-A5AE-08618191B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19" name="图片 25">
              <a:extLst>
                <a:ext uri="{FF2B5EF4-FFF2-40B4-BE49-F238E27FC236}">
                  <a16:creationId xmlns:a16="http://schemas.microsoft.com/office/drawing/2014/main" xmlns="" id="{2F05860F-9EBB-4599-92BA-27B7A0CC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grpSp>
        <p:nvGrpSpPr>
          <p:cNvPr id="21" name="组合 23">
            <a:extLst>
              <a:ext uri="{FF2B5EF4-FFF2-40B4-BE49-F238E27FC236}">
                <a16:creationId xmlns:a16="http://schemas.microsoft.com/office/drawing/2014/main" xmlns="" id="{677E4D7B-BD28-47C2-83B2-E30CBBA537DA}"/>
              </a:ext>
            </a:extLst>
          </p:cNvPr>
          <p:cNvGrpSpPr/>
          <p:nvPr/>
        </p:nvGrpSpPr>
        <p:grpSpPr>
          <a:xfrm>
            <a:off x="-72722" y="4285398"/>
            <a:ext cx="10972800" cy="1675027"/>
            <a:chOff x="0" y="3910922"/>
            <a:chExt cx="9456424" cy="1675027"/>
          </a:xfrm>
        </p:grpSpPr>
        <p:pic>
          <p:nvPicPr>
            <p:cNvPr id="23" name="图片 24">
              <a:extLst>
                <a:ext uri="{FF2B5EF4-FFF2-40B4-BE49-F238E27FC236}">
                  <a16:creationId xmlns:a16="http://schemas.microsoft.com/office/drawing/2014/main" xmlns="" id="{43735693-6A89-4F3E-A5AE-08618191B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xmlns="" id="{2F05860F-9EBB-4599-92BA-27B7A0CC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0" name="图片 27">
            <a:extLst>
              <a:ext uri="{FF2B5EF4-FFF2-40B4-BE49-F238E27FC236}">
                <a16:creationId xmlns:a16="http://schemas.microsoft.com/office/drawing/2014/main" xmlns="" id="{E9DB9BC7-BAD9-4FE5-A022-8B49DA2637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6565">
            <a:off x="6822723" y="4103696"/>
            <a:ext cx="2174101" cy="3854088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xmlns="" id="{F6B9683A-E80C-4587-A100-6FCCE94D24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1765">
            <a:off x="537712" y="3575733"/>
            <a:ext cx="1744959" cy="38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28"/>
            <a:ext cx="109728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" y="79"/>
            <a:ext cx="105326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60" y="-172759"/>
            <a:ext cx="1526369" cy="484367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694DFD-9419-4716-9BA4-DC7B9B783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41" y="2621831"/>
            <a:ext cx="1570463" cy="4236247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4C086569-6CA4-452F-B725-4EE337F460A0}"/>
              </a:ext>
            </a:extLst>
          </p:cNvPr>
          <p:cNvGrpSpPr/>
          <p:nvPr/>
        </p:nvGrpSpPr>
        <p:grpSpPr>
          <a:xfrm>
            <a:off x="-5351" y="5225353"/>
            <a:ext cx="109728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38D22C-9BCE-4218-92C3-B11EE9F17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366">
            <a:off x="8737420" y="2352478"/>
            <a:ext cx="2118768" cy="4637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62064" y="75023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2060"/>
                </a:solidFill>
                <a:cs typeface="Times New Roman" pitchFamily="18" charset="0"/>
              </a:rPr>
              <a:t>3. KHÁM PHÁ:</a:t>
            </a:r>
            <a:endParaRPr lang="vi-VN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5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0318">
            <a:off x="4862304" y="3493091"/>
            <a:ext cx="1824646" cy="3986734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207322" y="-57190"/>
            <a:ext cx="1293835" cy="2007931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0438">
            <a:off x="938606" y="4339927"/>
            <a:ext cx="1730063" cy="3066930"/>
          </a:xfrm>
          <a:prstGeom prst="rect">
            <a:avLst/>
          </a:prstGeom>
        </p:spPr>
      </p:pic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724">
            <a:off x="4292667" y="4564205"/>
            <a:ext cx="1824646" cy="3507865"/>
          </a:xfrm>
          <a:prstGeom prst="rect">
            <a:avLst/>
          </a:prstGeom>
        </p:spPr>
      </p:pic>
      <p:pic>
        <p:nvPicPr>
          <p:cNvPr id="39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69712" y="-253810"/>
            <a:ext cx="1293835" cy="2007931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71" y="2868150"/>
            <a:ext cx="1557057" cy="3407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6040" y="1640830"/>
            <a:ext cx="6489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smtClean="0">
                <a:solidFill>
                  <a:srgbClr val="000099"/>
                </a:solidFill>
              </a:rPr>
              <a:t>- </a:t>
            </a:r>
            <a:r>
              <a:rPr lang="en-US" altLang="en-US" sz="3200" b="1" smtClean="0">
                <a:solidFill>
                  <a:srgbClr val="000099"/>
                </a:solidFill>
              </a:rPr>
              <a:t>Nhạc cụ:</a:t>
            </a:r>
            <a:endParaRPr lang="vi-VN" sz="3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5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52388"/>
            <a:ext cx="10887000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56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09728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28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28"/>
            <a:ext cx="109728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" y="79"/>
            <a:ext cx="105326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60" y="-172759"/>
            <a:ext cx="1526369" cy="484367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694DFD-9419-4716-9BA4-DC7B9B783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41" y="2621831"/>
            <a:ext cx="1570463" cy="4236247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4C086569-6CA4-452F-B725-4EE337F460A0}"/>
              </a:ext>
            </a:extLst>
          </p:cNvPr>
          <p:cNvGrpSpPr/>
          <p:nvPr/>
        </p:nvGrpSpPr>
        <p:grpSpPr>
          <a:xfrm>
            <a:off x="-5351" y="5225353"/>
            <a:ext cx="109728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38D22C-9BCE-4218-92C3-B11EE9F17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366">
            <a:off x="8737420" y="2352478"/>
            <a:ext cx="2118768" cy="4637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62064" y="75023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2060"/>
                </a:solidFill>
                <a:cs typeface="Times New Roman" pitchFamily="18" charset="0"/>
              </a:rPr>
              <a:t>- Ứng dụng đệm cho bài hát: Chúc mừng sinh nhật</a:t>
            </a:r>
            <a:endParaRPr lang="vi-VN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5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0318">
            <a:off x="4862304" y="3493091"/>
            <a:ext cx="1824646" cy="3986734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207322" y="-57190"/>
            <a:ext cx="1293835" cy="2007931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0438">
            <a:off x="938606" y="4339927"/>
            <a:ext cx="1730063" cy="3066930"/>
          </a:xfrm>
          <a:prstGeom prst="rect">
            <a:avLst/>
          </a:prstGeom>
        </p:spPr>
      </p:pic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F5675A49-7952-4F1A-926E-F7D8E5E0B4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724">
            <a:off x="4292667" y="4564205"/>
            <a:ext cx="1824646" cy="3507865"/>
          </a:xfrm>
          <a:prstGeom prst="rect">
            <a:avLst/>
          </a:prstGeom>
        </p:spPr>
      </p:pic>
      <p:pic>
        <p:nvPicPr>
          <p:cNvPr id="39" name="图片 13">
            <a:extLst>
              <a:ext uri="{FF2B5EF4-FFF2-40B4-BE49-F238E27FC236}">
                <a16:creationId xmlns:a16="http://schemas.microsoft.com/office/drawing/2014/main" xmlns="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69712" y="-253810"/>
            <a:ext cx="1293835" cy="2007931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xmlns="" id="{2A78664E-447B-4608-AC96-080EBA5504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71" y="2868150"/>
            <a:ext cx="1557057" cy="34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196</Words>
  <Application>Microsoft Office PowerPoint</Application>
  <PresentationFormat>Custom</PresentationFormat>
  <Paragraphs>34</Paragraphs>
  <Slides>11</Slides>
  <Notes>7</Notes>
  <HiddenSlides>0</HiddenSlides>
  <MMClips>6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9_Office 主题​​</vt:lpstr>
      <vt:lpstr>10_Office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625</cp:revision>
  <dcterms:created xsi:type="dcterms:W3CDTF">2010-04-30T18:19:00Z</dcterms:created>
  <dcterms:modified xsi:type="dcterms:W3CDTF">2025-05-15T13:55:56Z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1808A26B0AAE41E3ADE43CD2C9EC96CB</vt:lpwstr>
  </property>
  <property fmtid="{D5CDD505-2E9C-101B-9397-08002B2CF9AE}" pid="3" name="KSOProductBuildVer">
    <vt:lpwstr>1033-11.2.0.10382</vt:lpwstr>
  </property>
</Properties>
</file>